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8" r:id="rId2"/>
    <p:sldId id="308" r:id="rId3"/>
    <p:sldId id="261" r:id="rId4"/>
    <p:sldId id="263" r:id="rId5"/>
    <p:sldId id="288" r:id="rId6"/>
    <p:sldId id="302" r:id="rId7"/>
    <p:sldId id="306" r:id="rId8"/>
    <p:sldId id="264" r:id="rId9"/>
    <p:sldId id="266" r:id="rId10"/>
    <p:sldId id="269" r:id="rId11"/>
    <p:sldId id="270" r:id="rId12"/>
    <p:sldId id="271" r:id="rId13"/>
    <p:sldId id="272" r:id="rId14"/>
    <p:sldId id="279" r:id="rId15"/>
    <p:sldId id="280" r:id="rId16"/>
    <p:sldId id="274" r:id="rId17"/>
    <p:sldId id="275" r:id="rId18"/>
    <p:sldId id="276" r:id="rId19"/>
    <p:sldId id="277" r:id="rId20"/>
    <p:sldId id="267" r:id="rId21"/>
    <p:sldId id="301" r:id="rId22"/>
    <p:sldId id="289" r:id="rId23"/>
    <p:sldId id="285" r:id="rId24"/>
    <p:sldId id="286" r:id="rId25"/>
    <p:sldId id="291" r:id="rId26"/>
    <p:sldId id="292" r:id="rId27"/>
    <p:sldId id="293" r:id="rId28"/>
    <p:sldId id="287" r:id="rId29"/>
    <p:sldId id="281" r:id="rId30"/>
    <p:sldId id="284" r:id="rId31"/>
    <p:sldId id="311" r:id="rId32"/>
    <p:sldId id="312" r:id="rId33"/>
    <p:sldId id="314" r:id="rId34"/>
    <p:sldId id="282" r:id="rId35"/>
    <p:sldId id="268" r:id="rId36"/>
    <p:sldId id="294" r:id="rId37"/>
    <p:sldId id="303" r:id="rId38"/>
    <p:sldId id="304" r:id="rId39"/>
    <p:sldId id="305" r:id="rId40"/>
    <p:sldId id="295" r:id="rId41"/>
    <p:sldId id="298" r:id="rId42"/>
    <p:sldId id="309" r:id="rId43"/>
    <p:sldId id="296" r:id="rId4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9D50"/>
    <a:srgbClr val="00889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86" autoAdjust="0"/>
    <p:restoredTop sz="94660"/>
  </p:normalViewPr>
  <p:slideViewPr>
    <p:cSldViewPr>
      <p:cViewPr varScale="1">
        <p:scale>
          <a:sx n="78" d="100"/>
          <a:sy n="78" d="100"/>
        </p:scale>
        <p:origin x="-1656" y="-84"/>
      </p:cViewPr>
      <p:guideLst>
        <p:guide orient="horz" pos="3929"/>
        <p:guide orient="horz" pos="2750"/>
        <p:guide pos="3833"/>
        <p:guide pos="2925"/>
        <p:guide pos="340"/>
        <p:guide pos="54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6C6D3A-CBA4-4B2E-82EB-9883CB288677}" type="doc">
      <dgm:prSet loTypeId="urn:microsoft.com/office/officeart/2005/8/layout/radial6" loCatId="cycle" qsTypeId="urn:microsoft.com/office/officeart/2005/8/quickstyle/simple4" qsCatId="simple" csTypeId="urn:microsoft.com/office/officeart/2005/8/colors/colorful1" csCatId="colorful" phldr="1"/>
      <dgm:spPr/>
      <dgm:t>
        <a:bodyPr/>
        <a:lstStyle/>
        <a:p>
          <a:endParaRPr lang="zh-CN" altLang="en-US"/>
        </a:p>
      </dgm:t>
    </dgm:pt>
    <dgm:pt modelId="{6D931A33-F315-426D-91AD-EAFB5CDB1111}">
      <dgm:prSet phldrT="[文本]"/>
      <dgm:spPr/>
      <dgm:t>
        <a:bodyPr/>
        <a:lstStyle/>
        <a:p>
          <a:r>
            <a:rPr lang="zh-CN" altLang="en-US" dirty="0" smtClean="0">
              <a:latin typeface="微软雅黑" panose="020B0503020204020204" pitchFamily="34" charset="-122"/>
              <a:ea typeface="微软雅黑" panose="020B0503020204020204" pitchFamily="34" charset="-122"/>
            </a:rPr>
            <a:t>培训</a:t>
          </a:r>
          <a:endParaRPr lang="en-US" altLang="zh-CN" dirty="0" smtClean="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发展</a:t>
          </a:r>
          <a:endParaRPr lang="zh-CN" altLang="en-US" dirty="0">
            <a:latin typeface="微软雅黑" panose="020B0503020204020204" pitchFamily="34" charset="-122"/>
            <a:ea typeface="微软雅黑" panose="020B0503020204020204" pitchFamily="34" charset="-122"/>
          </a:endParaRPr>
        </a:p>
      </dgm:t>
    </dgm:pt>
    <dgm:pt modelId="{68ABF793-261E-4292-99FD-427FCBF3A1C8}" type="parTrans" cxnId="{E9BC7984-9525-4DF8-8D74-4B543300C39E}">
      <dgm:prSet/>
      <dgm:spPr/>
      <dgm:t>
        <a:bodyPr/>
        <a:lstStyle/>
        <a:p>
          <a:endParaRPr lang="zh-CN" altLang="en-US">
            <a:latin typeface="微软雅黑" panose="020B0503020204020204" pitchFamily="34" charset="-122"/>
            <a:ea typeface="微软雅黑" panose="020B0503020204020204" pitchFamily="34" charset="-122"/>
          </a:endParaRPr>
        </a:p>
      </dgm:t>
    </dgm:pt>
    <dgm:pt modelId="{8B944F03-F124-46F6-B5A2-32511E006D05}" type="sibTrans" cxnId="{E9BC7984-9525-4DF8-8D74-4B543300C39E}">
      <dgm:prSet/>
      <dgm:spPr/>
      <dgm:t>
        <a:bodyPr/>
        <a:lstStyle/>
        <a:p>
          <a:endParaRPr lang="zh-CN" altLang="en-US">
            <a:latin typeface="微软雅黑" panose="020B0503020204020204" pitchFamily="34" charset="-122"/>
            <a:ea typeface="微软雅黑" panose="020B0503020204020204" pitchFamily="34" charset="-122"/>
          </a:endParaRPr>
        </a:p>
      </dgm:t>
    </dgm:pt>
    <dgm:pt modelId="{7A4B309B-FC63-4AD7-932C-8BBE0F55F0A5}">
      <dgm:prSet phldrT="[文本]"/>
      <dgm:spPr/>
      <dgm:t>
        <a:bodyPr/>
        <a:lstStyle/>
        <a:p>
          <a:r>
            <a:rPr lang="zh-CN" altLang="en-US" dirty="0" smtClean="0">
              <a:latin typeface="微软雅黑" panose="020B0503020204020204" pitchFamily="34" charset="-122"/>
              <a:ea typeface="微软雅黑" panose="020B0503020204020204" pitchFamily="34" charset="-122"/>
            </a:rPr>
            <a:t>入职</a:t>
          </a:r>
          <a:endParaRPr lang="en-US" altLang="zh-CN" dirty="0" smtClean="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培训</a:t>
          </a:r>
          <a:endParaRPr lang="zh-CN" altLang="en-US" dirty="0">
            <a:latin typeface="微软雅黑" panose="020B0503020204020204" pitchFamily="34" charset="-122"/>
            <a:ea typeface="微软雅黑" panose="020B0503020204020204" pitchFamily="34" charset="-122"/>
          </a:endParaRPr>
        </a:p>
      </dgm:t>
    </dgm:pt>
    <dgm:pt modelId="{CAF6BBCE-1EFA-4623-9E24-9601F9AA612E}" type="parTrans" cxnId="{847A5BA6-1EE8-4AA2-9E07-5A239C121974}">
      <dgm:prSet/>
      <dgm:spPr/>
      <dgm:t>
        <a:bodyPr/>
        <a:lstStyle/>
        <a:p>
          <a:endParaRPr lang="zh-CN" altLang="en-US">
            <a:latin typeface="微软雅黑" panose="020B0503020204020204" pitchFamily="34" charset="-122"/>
            <a:ea typeface="微软雅黑" panose="020B0503020204020204" pitchFamily="34" charset="-122"/>
          </a:endParaRPr>
        </a:p>
      </dgm:t>
    </dgm:pt>
    <dgm:pt modelId="{536CA03F-4B75-4576-80CE-A8896D224D04}" type="sibTrans" cxnId="{847A5BA6-1EE8-4AA2-9E07-5A239C121974}">
      <dgm:prSet/>
      <dgm:spPr/>
      <dgm:t>
        <a:bodyPr/>
        <a:lstStyle/>
        <a:p>
          <a:endParaRPr lang="zh-CN" altLang="en-US">
            <a:latin typeface="微软雅黑" panose="020B0503020204020204" pitchFamily="34" charset="-122"/>
            <a:ea typeface="微软雅黑" panose="020B0503020204020204" pitchFamily="34" charset="-122"/>
          </a:endParaRPr>
        </a:p>
      </dgm:t>
    </dgm:pt>
    <dgm:pt modelId="{4512D3CF-CB61-4E25-A60F-BD63F8181907}">
      <dgm:prSet phldrT="[文本]"/>
      <dgm:spPr/>
      <dgm:t>
        <a:bodyPr/>
        <a:lstStyle/>
        <a:p>
          <a:r>
            <a:rPr lang="zh-CN" altLang="en-US" dirty="0" smtClean="0">
              <a:latin typeface="微软雅黑" panose="020B0503020204020204" pitchFamily="34" charset="-122"/>
              <a:ea typeface="微软雅黑" panose="020B0503020204020204" pitchFamily="34" charset="-122"/>
            </a:rPr>
            <a:t>上岗</a:t>
          </a:r>
          <a:endParaRPr lang="en-US" altLang="zh-CN" dirty="0" smtClean="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培训</a:t>
          </a:r>
          <a:endParaRPr lang="zh-CN" altLang="en-US" dirty="0">
            <a:latin typeface="微软雅黑" panose="020B0503020204020204" pitchFamily="34" charset="-122"/>
            <a:ea typeface="微软雅黑" panose="020B0503020204020204" pitchFamily="34" charset="-122"/>
          </a:endParaRPr>
        </a:p>
      </dgm:t>
    </dgm:pt>
    <dgm:pt modelId="{D95522FD-2092-4AC6-8E62-7595866C8284}" type="parTrans" cxnId="{7C78FEE9-6184-432D-8BAE-ECAEEAB379C2}">
      <dgm:prSet/>
      <dgm:spPr/>
      <dgm:t>
        <a:bodyPr/>
        <a:lstStyle/>
        <a:p>
          <a:endParaRPr lang="zh-CN" altLang="en-US">
            <a:latin typeface="微软雅黑" panose="020B0503020204020204" pitchFamily="34" charset="-122"/>
            <a:ea typeface="微软雅黑" panose="020B0503020204020204" pitchFamily="34" charset="-122"/>
          </a:endParaRPr>
        </a:p>
      </dgm:t>
    </dgm:pt>
    <dgm:pt modelId="{3DFFE016-228D-4602-80EB-8D700C54F3DB}" type="sibTrans" cxnId="{7C78FEE9-6184-432D-8BAE-ECAEEAB379C2}">
      <dgm:prSet/>
      <dgm:spPr/>
      <dgm:t>
        <a:bodyPr/>
        <a:lstStyle/>
        <a:p>
          <a:endParaRPr lang="zh-CN" altLang="en-US">
            <a:latin typeface="微软雅黑" panose="020B0503020204020204" pitchFamily="34" charset="-122"/>
            <a:ea typeface="微软雅黑" panose="020B0503020204020204" pitchFamily="34" charset="-122"/>
          </a:endParaRPr>
        </a:p>
      </dgm:t>
    </dgm:pt>
    <dgm:pt modelId="{C6F37F95-4E01-4A08-82A6-023ADBDD500C}">
      <dgm:prSet phldrT="[文本]"/>
      <dgm:spPr/>
      <dgm:t>
        <a:bodyPr/>
        <a:lstStyle/>
        <a:p>
          <a:r>
            <a:rPr lang="zh-CN" altLang="en-US" dirty="0" smtClean="0">
              <a:latin typeface="微软雅黑" panose="020B0503020204020204" pitchFamily="34" charset="-122"/>
              <a:ea typeface="微软雅黑" panose="020B0503020204020204" pitchFamily="34" charset="-122"/>
            </a:rPr>
            <a:t>晋升</a:t>
          </a:r>
          <a:endParaRPr lang="en-US" altLang="zh-CN" dirty="0" smtClean="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培训</a:t>
          </a:r>
          <a:endParaRPr lang="zh-CN" altLang="en-US" dirty="0">
            <a:latin typeface="微软雅黑" panose="020B0503020204020204" pitchFamily="34" charset="-122"/>
            <a:ea typeface="微软雅黑" panose="020B0503020204020204" pitchFamily="34" charset="-122"/>
          </a:endParaRPr>
        </a:p>
      </dgm:t>
    </dgm:pt>
    <dgm:pt modelId="{05C38E15-BB5E-4121-A04E-A915FD4AFFF1}" type="parTrans" cxnId="{33C5B703-6CF7-4DE2-A76C-FD3D8F7B567B}">
      <dgm:prSet/>
      <dgm:spPr/>
      <dgm:t>
        <a:bodyPr/>
        <a:lstStyle/>
        <a:p>
          <a:endParaRPr lang="zh-CN" altLang="en-US">
            <a:latin typeface="微软雅黑" panose="020B0503020204020204" pitchFamily="34" charset="-122"/>
            <a:ea typeface="微软雅黑" panose="020B0503020204020204" pitchFamily="34" charset="-122"/>
          </a:endParaRPr>
        </a:p>
      </dgm:t>
    </dgm:pt>
    <dgm:pt modelId="{306DD867-1E7D-4CF1-8D5A-848FAFC9E3F0}" type="sibTrans" cxnId="{33C5B703-6CF7-4DE2-A76C-FD3D8F7B567B}">
      <dgm:prSet/>
      <dgm:spPr/>
      <dgm:t>
        <a:bodyPr/>
        <a:lstStyle/>
        <a:p>
          <a:endParaRPr lang="zh-CN" altLang="en-US">
            <a:latin typeface="微软雅黑" panose="020B0503020204020204" pitchFamily="34" charset="-122"/>
            <a:ea typeface="微软雅黑" panose="020B0503020204020204" pitchFamily="34" charset="-122"/>
          </a:endParaRPr>
        </a:p>
      </dgm:t>
    </dgm:pt>
    <dgm:pt modelId="{DE2852E0-3EF5-4CDC-86BE-E59BEA103008}">
      <dgm:prSet phldrT="[文本]"/>
      <dgm:spPr/>
      <dgm:t>
        <a:bodyPr/>
        <a:lstStyle/>
        <a:p>
          <a:r>
            <a:rPr lang="zh-CN" altLang="en-US" dirty="0" smtClean="0">
              <a:latin typeface="微软雅黑" panose="020B0503020204020204" pitchFamily="34" charset="-122"/>
              <a:ea typeface="微软雅黑" panose="020B0503020204020204" pitchFamily="34" charset="-122"/>
            </a:rPr>
            <a:t>调岗</a:t>
          </a:r>
          <a:endParaRPr lang="en-US" altLang="zh-CN" dirty="0" smtClean="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培训</a:t>
          </a:r>
          <a:endParaRPr lang="zh-CN" altLang="en-US" dirty="0">
            <a:latin typeface="微软雅黑" panose="020B0503020204020204" pitchFamily="34" charset="-122"/>
            <a:ea typeface="微软雅黑" panose="020B0503020204020204" pitchFamily="34" charset="-122"/>
          </a:endParaRPr>
        </a:p>
      </dgm:t>
    </dgm:pt>
    <dgm:pt modelId="{6F879959-2BDD-4AA1-BC1E-81DA8D04C8D2}" type="parTrans" cxnId="{60E23705-1025-4509-9039-257FCA1E17B9}">
      <dgm:prSet/>
      <dgm:spPr/>
      <dgm:t>
        <a:bodyPr/>
        <a:lstStyle/>
        <a:p>
          <a:endParaRPr lang="zh-CN" altLang="en-US">
            <a:latin typeface="微软雅黑" panose="020B0503020204020204" pitchFamily="34" charset="-122"/>
            <a:ea typeface="微软雅黑" panose="020B0503020204020204" pitchFamily="34" charset="-122"/>
          </a:endParaRPr>
        </a:p>
      </dgm:t>
    </dgm:pt>
    <dgm:pt modelId="{3F2DDBA3-8B89-4C97-9238-539B44D1AE85}" type="sibTrans" cxnId="{60E23705-1025-4509-9039-257FCA1E17B9}">
      <dgm:prSet/>
      <dgm:spPr/>
      <dgm:t>
        <a:bodyPr/>
        <a:lstStyle/>
        <a:p>
          <a:endParaRPr lang="zh-CN" altLang="en-US">
            <a:latin typeface="微软雅黑" panose="020B0503020204020204" pitchFamily="34" charset="-122"/>
            <a:ea typeface="微软雅黑" panose="020B0503020204020204" pitchFamily="34" charset="-122"/>
          </a:endParaRPr>
        </a:p>
      </dgm:t>
    </dgm:pt>
    <dgm:pt modelId="{38CAD697-3A7A-4F25-BE4F-B989148C1F67}" type="pres">
      <dgm:prSet presAssocID="{096C6D3A-CBA4-4B2E-82EB-9883CB288677}" presName="Name0" presStyleCnt="0">
        <dgm:presLayoutVars>
          <dgm:chMax val="1"/>
          <dgm:dir/>
          <dgm:animLvl val="ctr"/>
          <dgm:resizeHandles val="exact"/>
        </dgm:presLayoutVars>
      </dgm:prSet>
      <dgm:spPr/>
      <dgm:t>
        <a:bodyPr/>
        <a:lstStyle/>
        <a:p>
          <a:endParaRPr lang="zh-CN" altLang="en-US"/>
        </a:p>
      </dgm:t>
    </dgm:pt>
    <dgm:pt modelId="{2EA9DDCC-50CE-4F20-A33E-D1D7E2DE473B}" type="pres">
      <dgm:prSet presAssocID="{6D931A33-F315-426D-91AD-EAFB5CDB1111}" presName="centerShape" presStyleLbl="node0" presStyleIdx="0" presStyleCnt="1"/>
      <dgm:spPr/>
      <dgm:t>
        <a:bodyPr/>
        <a:lstStyle/>
        <a:p>
          <a:endParaRPr lang="zh-CN" altLang="en-US"/>
        </a:p>
      </dgm:t>
    </dgm:pt>
    <dgm:pt modelId="{296876FE-39D7-490A-8CCC-10D12ADA315E}" type="pres">
      <dgm:prSet presAssocID="{7A4B309B-FC63-4AD7-932C-8BBE0F55F0A5}" presName="node" presStyleLbl="node1" presStyleIdx="0" presStyleCnt="4">
        <dgm:presLayoutVars>
          <dgm:bulletEnabled val="1"/>
        </dgm:presLayoutVars>
      </dgm:prSet>
      <dgm:spPr/>
      <dgm:t>
        <a:bodyPr/>
        <a:lstStyle/>
        <a:p>
          <a:endParaRPr lang="zh-CN" altLang="en-US"/>
        </a:p>
      </dgm:t>
    </dgm:pt>
    <dgm:pt modelId="{7BFF7C8D-B4D8-49FA-9677-7A84D4592C7B}" type="pres">
      <dgm:prSet presAssocID="{7A4B309B-FC63-4AD7-932C-8BBE0F55F0A5}" presName="dummy" presStyleCnt="0"/>
      <dgm:spPr/>
    </dgm:pt>
    <dgm:pt modelId="{2B162906-2913-4C91-B9E1-F47167E623F5}" type="pres">
      <dgm:prSet presAssocID="{536CA03F-4B75-4576-80CE-A8896D224D04}" presName="sibTrans" presStyleLbl="sibTrans2D1" presStyleIdx="0" presStyleCnt="4"/>
      <dgm:spPr/>
      <dgm:t>
        <a:bodyPr/>
        <a:lstStyle/>
        <a:p>
          <a:endParaRPr lang="zh-CN" altLang="en-US"/>
        </a:p>
      </dgm:t>
    </dgm:pt>
    <dgm:pt modelId="{9636239D-2B85-4803-960D-D6DB1FFF9400}" type="pres">
      <dgm:prSet presAssocID="{4512D3CF-CB61-4E25-A60F-BD63F8181907}" presName="node" presStyleLbl="node1" presStyleIdx="1" presStyleCnt="4">
        <dgm:presLayoutVars>
          <dgm:bulletEnabled val="1"/>
        </dgm:presLayoutVars>
      </dgm:prSet>
      <dgm:spPr/>
      <dgm:t>
        <a:bodyPr/>
        <a:lstStyle/>
        <a:p>
          <a:endParaRPr lang="zh-CN" altLang="en-US"/>
        </a:p>
      </dgm:t>
    </dgm:pt>
    <dgm:pt modelId="{60A75577-543C-4112-BF80-A6C762C353FB}" type="pres">
      <dgm:prSet presAssocID="{4512D3CF-CB61-4E25-A60F-BD63F8181907}" presName="dummy" presStyleCnt="0"/>
      <dgm:spPr/>
    </dgm:pt>
    <dgm:pt modelId="{D0CF17B1-0401-4F3E-90B4-373DDC915732}" type="pres">
      <dgm:prSet presAssocID="{3DFFE016-228D-4602-80EB-8D700C54F3DB}" presName="sibTrans" presStyleLbl="sibTrans2D1" presStyleIdx="1" presStyleCnt="4"/>
      <dgm:spPr/>
      <dgm:t>
        <a:bodyPr/>
        <a:lstStyle/>
        <a:p>
          <a:endParaRPr lang="zh-CN" altLang="en-US"/>
        </a:p>
      </dgm:t>
    </dgm:pt>
    <dgm:pt modelId="{1A43BD75-0C62-4380-8E50-9533CAFF88AA}" type="pres">
      <dgm:prSet presAssocID="{C6F37F95-4E01-4A08-82A6-023ADBDD500C}" presName="node" presStyleLbl="node1" presStyleIdx="2" presStyleCnt="4">
        <dgm:presLayoutVars>
          <dgm:bulletEnabled val="1"/>
        </dgm:presLayoutVars>
      </dgm:prSet>
      <dgm:spPr/>
      <dgm:t>
        <a:bodyPr/>
        <a:lstStyle/>
        <a:p>
          <a:endParaRPr lang="zh-CN" altLang="en-US"/>
        </a:p>
      </dgm:t>
    </dgm:pt>
    <dgm:pt modelId="{E7522A4E-1877-470F-A45D-96F5B9449D0E}" type="pres">
      <dgm:prSet presAssocID="{C6F37F95-4E01-4A08-82A6-023ADBDD500C}" presName="dummy" presStyleCnt="0"/>
      <dgm:spPr/>
    </dgm:pt>
    <dgm:pt modelId="{6BF63826-02D5-4808-BB2C-C5704E0A6F44}" type="pres">
      <dgm:prSet presAssocID="{306DD867-1E7D-4CF1-8D5A-848FAFC9E3F0}" presName="sibTrans" presStyleLbl="sibTrans2D1" presStyleIdx="2" presStyleCnt="4"/>
      <dgm:spPr/>
      <dgm:t>
        <a:bodyPr/>
        <a:lstStyle/>
        <a:p>
          <a:endParaRPr lang="zh-CN" altLang="en-US"/>
        </a:p>
      </dgm:t>
    </dgm:pt>
    <dgm:pt modelId="{AAC9BB7F-C166-41FC-9D6D-DD86B76C4255}" type="pres">
      <dgm:prSet presAssocID="{DE2852E0-3EF5-4CDC-86BE-E59BEA103008}" presName="node" presStyleLbl="node1" presStyleIdx="3" presStyleCnt="4">
        <dgm:presLayoutVars>
          <dgm:bulletEnabled val="1"/>
        </dgm:presLayoutVars>
      </dgm:prSet>
      <dgm:spPr/>
      <dgm:t>
        <a:bodyPr/>
        <a:lstStyle/>
        <a:p>
          <a:endParaRPr lang="zh-CN" altLang="en-US"/>
        </a:p>
      </dgm:t>
    </dgm:pt>
    <dgm:pt modelId="{1996B1AA-A77C-498D-9F87-DEFF3ACD6860}" type="pres">
      <dgm:prSet presAssocID="{DE2852E0-3EF5-4CDC-86BE-E59BEA103008}" presName="dummy" presStyleCnt="0"/>
      <dgm:spPr/>
    </dgm:pt>
    <dgm:pt modelId="{8BF5384D-0E9A-48AC-8628-5FD871B6A0E7}" type="pres">
      <dgm:prSet presAssocID="{3F2DDBA3-8B89-4C97-9238-539B44D1AE85}" presName="sibTrans" presStyleLbl="sibTrans2D1" presStyleIdx="3" presStyleCnt="4"/>
      <dgm:spPr/>
      <dgm:t>
        <a:bodyPr/>
        <a:lstStyle/>
        <a:p>
          <a:endParaRPr lang="zh-CN" altLang="en-US"/>
        </a:p>
      </dgm:t>
    </dgm:pt>
  </dgm:ptLst>
  <dgm:cxnLst>
    <dgm:cxn modelId="{1A171346-8E50-4FA7-9A6B-A5B3BFEC522E}" type="presOf" srcId="{306DD867-1E7D-4CF1-8D5A-848FAFC9E3F0}" destId="{6BF63826-02D5-4808-BB2C-C5704E0A6F44}" srcOrd="0" destOrd="0" presId="urn:microsoft.com/office/officeart/2005/8/layout/radial6"/>
    <dgm:cxn modelId="{81AE2F33-34A6-4936-A95E-DFCE61CD3422}" type="presOf" srcId="{DE2852E0-3EF5-4CDC-86BE-E59BEA103008}" destId="{AAC9BB7F-C166-41FC-9D6D-DD86B76C4255}" srcOrd="0" destOrd="0" presId="urn:microsoft.com/office/officeart/2005/8/layout/radial6"/>
    <dgm:cxn modelId="{012738E8-9584-409D-A9B2-C9E245C74285}" type="presOf" srcId="{096C6D3A-CBA4-4B2E-82EB-9883CB288677}" destId="{38CAD697-3A7A-4F25-BE4F-B989148C1F67}" srcOrd="0" destOrd="0" presId="urn:microsoft.com/office/officeart/2005/8/layout/radial6"/>
    <dgm:cxn modelId="{79FD8CF6-50C2-473E-85BF-F0C7F9C3DDBD}" type="presOf" srcId="{7A4B309B-FC63-4AD7-932C-8BBE0F55F0A5}" destId="{296876FE-39D7-490A-8CCC-10D12ADA315E}" srcOrd="0" destOrd="0" presId="urn:microsoft.com/office/officeart/2005/8/layout/radial6"/>
    <dgm:cxn modelId="{57CDD35E-F666-41FE-ADEE-1EED25113762}" type="presOf" srcId="{536CA03F-4B75-4576-80CE-A8896D224D04}" destId="{2B162906-2913-4C91-B9E1-F47167E623F5}" srcOrd="0" destOrd="0" presId="urn:microsoft.com/office/officeart/2005/8/layout/radial6"/>
    <dgm:cxn modelId="{76575229-764A-4451-8EC9-49B732B82C1F}" type="presOf" srcId="{C6F37F95-4E01-4A08-82A6-023ADBDD500C}" destId="{1A43BD75-0C62-4380-8E50-9533CAFF88AA}" srcOrd="0" destOrd="0" presId="urn:microsoft.com/office/officeart/2005/8/layout/radial6"/>
    <dgm:cxn modelId="{784EE6B0-F4B5-4604-A79C-9B36E1A95C5A}" type="presOf" srcId="{6D931A33-F315-426D-91AD-EAFB5CDB1111}" destId="{2EA9DDCC-50CE-4F20-A33E-D1D7E2DE473B}" srcOrd="0" destOrd="0" presId="urn:microsoft.com/office/officeart/2005/8/layout/radial6"/>
    <dgm:cxn modelId="{B97F2925-FDC8-407C-B678-812C468EE88E}" type="presOf" srcId="{3F2DDBA3-8B89-4C97-9238-539B44D1AE85}" destId="{8BF5384D-0E9A-48AC-8628-5FD871B6A0E7}" srcOrd="0" destOrd="0" presId="urn:microsoft.com/office/officeart/2005/8/layout/radial6"/>
    <dgm:cxn modelId="{33C5B703-6CF7-4DE2-A76C-FD3D8F7B567B}" srcId="{6D931A33-F315-426D-91AD-EAFB5CDB1111}" destId="{C6F37F95-4E01-4A08-82A6-023ADBDD500C}" srcOrd="2" destOrd="0" parTransId="{05C38E15-BB5E-4121-A04E-A915FD4AFFF1}" sibTransId="{306DD867-1E7D-4CF1-8D5A-848FAFC9E3F0}"/>
    <dgm:cxn modelId="{847A5BA6-1EE8-4AA2-9E07-5A239C121974}" srcId="{6D931A33-F315-426D-91AD-EAFB5CDB1111}" destId="{7A4B309B-FC63-4AD7-932C-8BBE0F55F0A5}" srcOrd="0" destOrd="0" parTransId="{CAF6BBCE-1EFA-4623-9E24-9601F9AA612E}" sibTransId="{536CA03F-4B75-4576-80CE-A8896D224D04}"/>
    <dgm:cxn modelId="{79B9F93A-FE0C-4F53-A9B3-520F2E342CE7}" type="presOf" srcId="{4512D3CF-CB61-4E25-A60F-BD63F8181907}" destId="{9636239D-2B85-4803-960D-D6DB1FFF9400}" srcOrd="0" destOrd="0" presId="urn:microsoft.com/office/officeart/2005/8/layout/radial6"/>
    <dgm:cxn modelId="{E9BC7984-9525-4DF8-8D74-4B543300C39E}" srcId="{096C6D3A-CBA4-4B2E-82EB-9883CB288677}" destId="{6D931A33-F315-426D-91AD-EAFB5CDB1111}" srcOrd="0" destOrd="0" parTransId="{68ABF793-261E-4292-99FD-427FCBF3A1C8}" sibTransId="{8B944F03-F124-46F6-B5A2-32511E006D05}"/>
    <dgm:cxn modelId="{7C78FEE9-6184-432D-8BAE-ECAEEAB379C2}" srcId="{6D931A33-F315-426D-91AD-EAFB5CDB1111}" destId="{4512D3CF-CB61-4E25-A60F-BD63F8181907}" srcOrd="1" destOrd="0" parTransId="{D95522FD-2092-4AC6-8E62-7595866C8284}" sibTransId="{3DFFE016-228D-4602-80EB-8D700C54F3DB}"/>
    <dgm:cxn modelId="{60E23705-1025-4509-9039-257FCA1E17B9}" srcId="{6D931A33-F315-426D-91AD-EAFB5CDB1111}" destId="{DE2852E0-3EF5-4CDC-86BE-E59BEA103008}" srcOrd="3" destOrd="0" parTransId="{6F879959-2BDD-4AA1-BC1E-81DA8D04C8D2}" sibTransId="{3F2DDBA3-8B89-4C97-9238-539B44D1AE85}"/>
    <dgm:cxn modelId="{76F37E86-9512-46AB-8ED2-C800B1EF26E4}" type="presOf" srcId="{3DFFE016-228D-4602-80EB-8D700C54F3DB}" destId="{D0CF17B1-0401-4F3E-90B4-373DDC915732}" srcOrd="0" destOrd="0" presId="urn:microsoft.com/office/officeart/2005/8/layout/radial6"/>
    <dgm:cxn modelId="{884E85D8-EF76-4F90-956C-1A4B3D5A2F18}" type="presParOf" srcId="{38CAD697-3A7A-4F25-BE4F-B989148C1F67}" destId="{2EA9DDCC-50CE-4F20-A33E-D1D7E2DE473B}" srcOrd="0" destOrd="0" presId="urn:microsoft.com/office/officeart/2005/8/layout/radial6"/>
    <dgm:cxn modelId="{EEB465FC-045F-4614-8CEA-F15E31CAF4C0}" type="presParOf" srcId="{38CAD697-3A7A-4F25-BE4F-B989148C1F67}" destId="{296876FE-39D7-490A-8CCC-10D12ADA315E}" srcOrd="1" destOrd="0" presId="urn:microsoft.com/office/officeart/2005/8/layout/radial6"/>
    <dgm:cxn modelId="{5E45BFAA-63D7-4340-A24E-BD1CCFE3CE81}" type="presParOf" srcId="{38CAD697-3A7A-4F25-BE4F-B989148C1F67}" destId="{7BFF7C8D-B4D8-49FA-9677-7A84D4592C7B}" srcOrd="2" destOrd="0" presId="urn:microsoft.com/office/officeart/2005/8/layout/radial6"/>
    <dgm:cxn modelId="{81FD3E1D-4F71-48DD-851A-441BF6086521}" type="presParOf" srcId="{38CAD697-3A7A-4F25-BE4F-B989148C1F67}" destId="{2B162906-2913-4C91-B9E1-F47167E623F5}" srcOrd="3" destOrd="0" presId="urn:microsoft.com/office/officeart/2005/8/layout/radial6"/>
    <dgm:cxn modelId="{24402E55-00F2-48AB-B722-ADD7FB757389}" type="presParOf" srcId="{38CAD697-3A7A-4F25-BE4F-B989148C1F67}" destId="{9636239D-2B85-4803-960D-D6DB1FFF9400}" srcOrd="4" destOrd="0" presId="urn:microsoft.com/office/officeart/2005/8/layout/radial6"/>
    <dgm:cxn modelId="{A1B7FBF2-51AF-4CDE-ACCD-EEBF8AE35639}" type="presParOf" srcId="{38CAD697-3A7A-4F25-BE4F-B989148C1F67}" destId="{60A75577-543C-4112-BF80-A6C762C353FB}" srcOrd="5" destOrd="0" presId="urn:microsoft.com/office/officeart/2005/8/layout/radial6"/>
    <dgm:cxn modelId="{1699B377-AF2F-456B-846E-1E0146967FC1}" type="presParOf" srcId="{38CAD697-3A7A-4F25-BE4F-B989148C1F67}" destId="{D0CF17B1-0401-4F3E-90B4-373DDC915732}" srcOrd="6" destOrd="0" presId="urn:microsoft.com/office/officeart/2005/8/layout/radial6"/>
    <dgm:cxn modelId="{01FF2AD5-D9B6-4F6E-912A-8247F02C5F57}" type="presParOf" srcId="{38CAD697-3A7A-4F25-BE4F-B989148C1F67}" destId="{1A43BD75-0C62-4380-8E50-9533CAFF88AA}" srcOrd="7" destOrd="0" presId="urn:microsoft.com/office/officeart/2005/8/layout/radial6"/>
    <dgm:cxn modelId="{177A036D-B884-49D6-868D-E4EB4D8F8E5D}" type="presParOf" srcId="{38CAD697-3A7A-4F25-BE4F-B989148C1F67}" destId="{E7522A4E-1877-470F-A45D-96F5B9449D0E}" srcOrd="8" destOrd="0" presId="urn:microsoft.com/office/officeart/2005/8/layout/radial6"/>
    <dgm:cxn modelId="{3EF09C17-A7C9-4D9D-9CAE-32F4D829EB61}" type="presParOf" srcId="{38CAD697-3A7A-4F25-BE4F-B989148C1F67}" destId="{6BF63826-02D5-4808-BB2C-C5704E0A6F44}" srcOrd="9" destOrd="0" presId="urn:microsoft.com/office/officeart/2005/8/layout/radial6"/>
    <dgm:cxn modelId="{87AF5C19-BA73-437E-9A38-1C64454D931F}" type="presParOf" srcId="{38CAD697-3A7A-4F25-BE4F-B989148C1F67}" destId="{AAC9BB7F-C166-41FC-9D6D-DD86B76C4255}" srcOrd="10" destOrd="0" presId="urn:microsoft.com/office/officeart/2005/8/layout/radial6"/>
    <dgm:cxn modelId="{AE26AD11-8948-4A61-BC1F-0A6B70B8C947}" type="presParOf" srcId="{38CAD697-3A7A-4F25-BE4F-B989148C1F67}" destId="{1996B1AA-A77C-498D-9F87-DEFF3ACD6860}" srcOrd="11" destOrd="0" presId="urn:microsoft.com/office/officeart/2005/8/layout/radial6"/>
    <dgm:cxn modelId="{21354474-14A5-4137-BB84-FB9B80C061E3}" type="presParOf" srcId="{38CAD697-3A7A-4F25-BE4F-B989148C1F67}" destId="{8BF5384D-0E9A-48AC-8628-5FD871B6A0E7}"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1B8AC5-2198-4A8E-981A-C8A9A61EF3A9}"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zh-CN" altLang="en-US"/>
        </a:p>
      </dgm:t>
    </dgm:pt>
    <dgm:pt modelId="{7A6C4B5C-A1E7-45B4-BFF3-CF9EA6179E90}">
      <dgm:prSet phldrT="[文本]"/>
      <dgm:spPr/>
      <dgm:t>
        <a:bodyPr/>
        <a:lstStyle/>
        <a:p>
          <a:r>
            <a:rPr lang="zh-CN" altLang="en-US" dirty="0" smtClean="0">
              <a:latin typeface="微软雅黑" panose="020B0503020204020204" pitchFamily="34" charset="-122"/>
              <a:ea typeface="微软雅黑" panose="020B0503020204020204" pitchFamily="34" charset="-122"/>
            </a:rPr>
            <a:t>简历搜集</a:t>
          </a:r>
          <a:endParaRPr lang="zh-CN" altLang="en-US" dirty="0">
            <a:latin typeface="微软雅黑" panose="020B0503020204020204" pitchFamily="34" charset="-122"/>
            <a:ea typeface="微软雅黑" panose="020B0503020204020204" pitchFamily="34" charset="-122"/>
          </a:endParaRPr>
        </a:p>
      </dgm:t>
    </dgm:pt>
    <dgm:pt modelId="{5D24B994-123C-410D-81BD-D2F9900A2D8E}" type="parTrans" cxnId="{DE75AC94-6F2D-4AB9-8B85-0C5840E4CD27}">
      <dgm:prSet/>
      <dgm:spPr/>
      <dgm:t>
        <a:bodyPr/>
        <a:lstStyle/>
        <a:p>
          <a:endParaRPr lang="zh-CN" altLang="en-US">
            <a:latin typeface="微软雅黑" panose="020B0503020204020204" pitchFamily="34" charset="-122"/>
            <a:ea typeface="微软雅黑" panose="020B0503020204020204" pitchFamily="34" charset="-122"/>
          </a:endParaRPr>
        </a:p>
      </dgm:t>
    </dgm:pt>
    <dgm:pt modelId="{093625DA-62A0-4543-8585-C2C40B889850}" type="sibTrans" cxnId="{DE75AC94-6F2D-4AB9-8B85-0C5840E4CD27}">
      <dgm:prSet/>
      <dgm:spPr/>
      <dgm:t>
        <a:bodyPr/>
        <a:lstStyle/>
        <a:p>
          <a:endParaRPr lang="zh-CN" altLang="en-US">
            <a:latin typeface="微软雅黑" panose="020B0503020204020204" pitchFamily="34" charset="-122"/>
            <a:ea typeface="微软雅黑" panose="020B0503020204020204" pitchFamily="34" charset="-122"/>
          </a:endParaRPr>
        </a:p>
      </dgm:t>
    </dgm:pt>
    <dgm:pt modelId="{535A78CF-76FB-464D-B84A-91E83FD23B4F}">
      <dgm:prSet phldrT="[文本]"/>
      <dgm:spPr/>
      <dgm:t>
        <a:bodyPr/>
        <a:lstStyle/>
        <a:p>
          <a:r>
            <a:rPr lang="zh-CN" altLang="en-US" dirty="0" smtClean="0">
              <a:latin typeface="微软雅黑" panose="020B0503020204020204" pitchFamily="34" charset="-122"/>
              <a:ea typeface="微软雅黑" panose="020B0503020204020204" pitchFamily="34" charset="-122"/>
            </a:rPr>
            <a:t>宣讲会</a:t>
          </a:r>
          <a:endParaRPr lang="zh-CN" altLang="en-US" dirty="0">
            <a:latin typeface="微软雅黑" panose="020B0503020204020204" pitchFamily="34" charset="-122"/>
            <a:ea typeface="微软雅黑" panose="020B0503020204020204" pitchFamily="34" charset="-122"/>
          </a:endParaRPr>
        </a:p>
      </dgm:t>
    </dgm:pt>
    <dgm:pt modelId="{4A2A6A04-F853-45C6-87EA-89D5071A5391}" type="parTrans" cxnId="{8C0E67C8-8088-41F2-957C-9A4D182B34C5}">
      <dgm:prSet/>
      <dgm:spPr/>
      <dgm:t>
        <a:bodyPr/>
        <a:lstStyle/>
        <a:p>
          <a:endParaRPr lang="zh-CN" altLang="en-US">
            <a:latin typeface="微软雅黑" panose="020B0503020204020204" pitchFamily="34" charset="-122"/>
            <a:ea typeface="微软雅黑" panose="020B0503020204020204" pitchFamily="34" charset="-122"/>
          </a:endParaRPr>
        </a:p>
      </dgm:t>
    </dgm:pt>
    <dgm:pt modelId="{CA574013-103E-4738-A43E-66ACF51B9EC4}" type="sibTrans" cxnId="{8C0E67C8-8088-41F2-957C-9A4D182B34C5}">
      <dgm:prSet/>
      <dgm:spPr/>
      <dgm:t>
        <a:bodyPr/>
        <a:lstStyle/>
        <a:p>
          <a:endParaRPr lang="zh-CN" altLang="en-US">
            <a:latin typeface="微软雅黑" panose="020B0503020204020204" pitchFamily="34" charset="-122"/>
            <a:ea typeface="微软雅黑" panose="020B0503020204020204" pitchFamily="34" charset="-122"/>
          </a:endParaRPr>
        </a:p>
      </dgm:t>
    </dgm:pt>
    <dgm:pt modelId="{9410807E-94D7-4392-AE61-5F91950F352A}">
      <dgm:prSet phldrT="[文本]"/>
      <dgm:spPr/>
      <dgm:t>
        <a:bodyPr/>
        <a:lstStyle/>
        <a:p>
          <a:r>
            <a:rPr lang="zh-CN" altLang="en-US" dirty="0" smtClean="0">
              <a:latin typeface="微软雅黑" panose="020B0503020204020204" pitchFamily="34" charset="-122"/>
              <a:ea typeface="微软雅黑" panose="020B0503020204020204" pitchFamily="34" charset="-122"/>
            </a:rPr>
            <a:t>笔试</a:t>
          </a:r>
          <a:endParaRPr lang="zh-CN" altLang="en-US" dirty="0">
            <a:latin typeface="微软雅黑" panose="020B0503020204020204" pitchFamily="34" charset="-122"/>
            <a:ea typeface="微软雅黑" panose="020B0503020204020204" pitchFamily="34" charset="-122"/>
          </a:endParaRPr>
        </a:p>
      </dgm:t>
    </dgm:pt>
    <dgm:pt modelId="{00157857-954B-440B-858B-EBDCBF2935F1}" type="parTrans" cxnId="{7D713FB8-C3CE-4CA1-9838-564E69D8DE40}">
      <dgm:prSet/>
      <dgm:spPr/>
      <dgm:t>
        <a:bodyPr/>
        <a:lstStyle/>
        <a:p>
          <a:endParaRPr lang="zh-CN" altLang="en-US">
            <a:latin typeface="微软雅黑" panose="020B0503020204020204" pitchFamily="34" charset="-122"/>
            <a:ea typeface="微软雅黑" panose="020B0503020204020204" pitchFamily="34" charset="-122"/>
          </a:endParaRPr>
        </a:p>
      </dgm:t>
    </dgm:pt>
    <dgm:pt modelId="{B21FD17B-1B9B-451E-B416-504CFB9A9ACC}" type="sibTrans" cxnId="{7D713FB8-C3CE-4CA1-9838-564E69D8DE40}">
      <dgm:prSet/>
      <dgm:spPr/>
      <dgm:t>
        <a:bodyPr/>
        <a:lstStyle/>
        <a:p>
          <a:endParaRPr lang="zh-CN" altLang="en-US">
            <a:latin typeface="微软雅黑" panose="020B0503020204020204" pitchFamily="34" charset="-122"/>
            <a:ea typeface="微软雅黑" panose="020B0503020204020204" pitchFamily="34" charset="-122"/>
          </a:endParaRPr>
        </a:p>
      </dgm:t>
    </dgm:pt>
    <dgm:pt modelId="{50046BBF-E573-4C4F-82D2-26FF86EA173D}">
      <dgm:prSet phldrT="[文本]"/>
      <dgm:spPr/>
      <dgm:t>
        <a:bodyPr/>
        <a:lstStyle/>
        <a:p>
          <a:r>
            <a:rPr lang="zh-CN" altLang="en-US" dirty="0" smtClean="0">
              <a:latin typeface="微软雅黑" panose="020B0503020204020204" pitchFamily="34" charset="-122"/>
              <a:ea typeface="微软雅黑" panose="020B0503020204020204" pitchFamily="34" charset="-122"/>
            </a:rPr>
            <a:t>面试</a:t>
          </a:r>
          <a:endParaRPr lang="zh-CN" altLang="en-US" dirty="0">
            <a:latin typeface="微软雅黑" panose="020B0503020204020204" pitchFamily="34" charset="-122"/>
            <a:ea typeface="微软雅黑" panose="020B0503020204020204" pitchFamily="34" charset="-122"/>
          </a:endParaRPr>
        </a:p>
      </dgm:t>
    </dgm:pt>
    <dgm:pt modelId="{08851820-3250-47E3-ABC5-937F91A87BB9}" type="parTrans" cxnId="{3EA4F28A-C2E2-4861-B374-B0620136882A}">
      <dgm:prSet/>
      <dgm:spPr/>
      <dgm:t>
        <a:bodyPr/>
        <a:lstStyle/>
        <a:p>
          <a:endParaRPr lang="zh-CN" altLang="en-US">
            <a:latin typeface="微软雅黑" panose="020B0503020204020204" pitchFamily="34" charset="-122"/>
            <a:ea typeface="微软雅黑" panose="020B0503020204020204" pitchFamily="34" charset="-122"/>
          </a:endParaRPr>
        </a:p>
      </dgm:t>
    </dgm:pt>
    <dgm:pt modelId="{3A73B0E2-7975-4338-A02F-B24D5C2AE301}" type="sibTrans" cxnId="{3EA4F28A-C2E2-4861-B374-B0620136882A}">
      <dgm:prSet/>
      <dgm:spPr/>
      <dgm:t>
        <a:bodyPr/>
        <a:lstStyle/>
        <a:p>
          <a:endParaRPr lang="zh-CN" altLang="en-US">
            <a:latin typeface="微软雅黑" panose="020B0503020204020204" pitchFamily="34" charset="-122"/>
            <a:ea typeface="微软雅黑" panose="020B0503020204020204" pitchFamily="34" charset="-122"/>
          </a:endParaRPr>
        </a:p>
      </dgm:t>
    </dgm:pt>
    <dgm:pt modelId="{3B396598-D3DA-4015-8A87-283EDF26A476}">
      <dgm:prSet phldrT="[文本]"/>
      <dgm:spPr/>
      <dgm:t>
        <a:bodyPr/>
        <a:lstStyle/>
        <a:p>
          <a:r>
            <a:rPr lang="zh-CN" altLang="en-US" dirty="0" smtClean="0">
              <a:latin typeface="微软雅黑" panose="020B0503020204020204" pitchFamily="34" charset="-122"/>
              <a:ea typeface="微软雅黑" panose="020B0503020204020204" pitchFamily="34" charset="-122"/>
            </a:rPr>
            <a:t>录取</a:t>
          </a:r>
          <a:endParaRPr lang="zh-CN" altLang="en-US" dirty="0">
            <a:latin typeface="微软雅黑" panose="020B0503020204020204" pitchFamily="34" charset="-122"/>
            <a:ea typeface="微软雅黑" panose="020B0503020204020204" pitchFamily="34" charset="-122"/>
          </a:endParaRPr>
        </a:p>
      </dgm:t>
    </dgm:pt>
    <dgm:pt modelId="{6AF96666-D616-4554-94AB-1324D9A5EA23}" type="parTrans" cxnId="{B1CAC770-A840-4E0E-BB8A-F34E60C003D8}">
      <dgm:prSet/>
      <dgm:spPr/>
      <dgm:t>
        <a:bodyPr/>
        <a:lstStyle/>
        <a:p>
          <a:endParaRPr lang="zh-CN" altLang="en-US">
            <a:latin typeface="微软雅黑" panose="020B0503020204020204" pitchFamily="34" charset="-122"/>
            <a:ea typeface="微软雅黑" panose="020B0503020204020204" pitchFamily="34" charset="-122"/>
          </a:endParaRPr>
        </a:p>
      </dgm:t>
    </dgm:pt>
    <dgm:pt modelId="{017CBFEF-0404-4605-9B8D-98BC5E410C95}" type="sibTrans" cxnId="{B1CAC770-A840-4E0E-BB8A-F34E60C003D8}">
      <dgm:prSet/>
      <dgm:spPr/>
      <dgm:t>
        <a:bodyPr/>
        <a:lstStyle/>
        <a:p>
          <a:endParaRPr lang="zh-CN" altLang="en-US">
            <a:latin typeface="微软雅黑" panose="020B0503020204020204" pitchFamily="34" charset="-122"/>
            <a:ea typeface="微软雅黑" panose="020B0503020204020204" pitchFamily="34" charset="-122"/>
          </a:endParaRPr>
        </a:p>
      </dgm:t>
    </dgm:pt>
    <dgm:pt modelId="{58672B2C-E9A8-4079-B18B-F2249701D6DA}" type="pres">
      <dgm:prSet presAssocID="{831B8AC5-2198-4A8E-981A-C8A9A61EF3A9}" presName="rootnode" presStyleCnt="0">
        <dgm:presLayoutVars>
          <dgm:chMax/>
          <dgm:chPref/>
          <dgm:dir/>
          <dgm:animLvl val="lvl"/>
        </dgm:presLayoutVars>
      </dgm:prSet>
      <dgm:spPr/>
      <dgm:t>
        <a:bodyPr/>
        <a:lstStyle/>
        <a:p>
          <a:endParaRPr lang="zh-CN" altLang="en-US"/>
        </a:p>
      </dgm:t>
    </dgm:pt>
    <dgm:pt modelId="{EF15BE64-A248-42F3-B797-DEEDFC5E7CE4}" type="pres">
      <dgm:prSet presAssocID="{7A6C4B5C-A1E7-45B4-BFF3-CF9EA6179E90}" presName="composite" presStyleCnt="0"/>
      <dgm:spPr/>
    </dgm:pt>
    <dgm:pt modelId="{C7022719-D8A0-48DF-B164-29DCC1342C19}" type="pres">
      <dgm:prSet presAssocID="{7A6C4B5C-A1E7-45B4-BFF3-CF9EA6179E90}" presName="LShape" presStyleLbl="alignNode1" presStyleIdx="0" presStyleCnt="9"/>
      <dgm:spPr/>
    </dgm:pt>
    <dgm:pt modelId="{75D18EBC-BCB8-4C82-BFAE-C1CFF0633CEF}" type="pres">
      <dgm:prSet presAssocID="{7A6C4B5C-A1E7-45B4-BFF3-CF9EA6179E90}" presName="ParentText" presStyleLbl="revTx" presStyleIdx="0" presStyleCnt="5" custScaleX="119829">
        <dgm:presLayoutVars>
          <dgm:chMax val="0"/>
          <dgm:chPref val="0"/>
          <dgm:bulletEnabled val="1"/>
        </dgm:presLayoutVars>
      </dgm:prSet>
      <dgm:spPr/>
      <dgm:t>
        <a:bodyPr/>
        <a:lstStyle/>
        <a:p>
          <a:endParaRPr lang="zh-CN" altLang="en-US"/>
        </a:p>
      </dgm:t>
    </dgm:pt>
    <dgm:pt modelId="{84A3F07E-927D-495B-A80E-E8F53983BD9F}" type="pres">
      <dgm:prSet presAssocID="{7A6C4B5C-A1E7-45B4-BFF3-CF9EA6179E90}" presName="Triangle" presStyleLbl="alignNode1" presStyleIdx="1" presStyleCnt="9"/>
      <dgm:spPr/>
    </dgm:pt>
    <dgm:pt modelId="{0E38BE8C-6099-4419-9A80-1E1992548EC0}" type="pres">
      <dgm:prSet presAssocID="{093625DA-62A0-4543-8585-C2C40B889850}" presName="sibTrans" presStyleCnt="0"/>
      <dgm:spPr/>
    </dgm:pt>
    <dgm:pt modelId="{CBDB1C01-FC2C-4DE4-AE0A-11AAB8A224BA}" type="pres">
      <dgm:prSet presAssocID="{093625DA-62A0-4543-8585-C2C40B889850}" presName="space" presStyleCnt="0"/>
      <dgm:spPr/>
    </dgm:pt>
    <dgm:pt modelId="{19C1A898-6FE4-461A-AE4E-CCD519384D4C}" type="pres">
      <dgm:prSet presAssocID="{535A78CF-76FB-464D-B84A-91E83FD23B4F}" presName="composite" presStyleCnt="0"/>
      <dgm:spPr/>
    </dgm:pt>
    <dgm:pt modelId="{9F33C8D8-7CAB-4903-998F-AFEC2862DA21}" type="pres">
      <dgm:prSet presAssocID="{535A78CF-76FB-464D-B84A-91E83FD23B4F}" presName="LShape" presStyleLbl="alignNode1" presStyleIdx="2" presStyleCnt="9"/>
      <dgm:spPr/>
    </dgm:pt>
    <dgm:pt modelId="{9A3AC42E-4858-4D83-92FB-9D90CC3F5A65}" type="pres">
      <dgm:prSet presAssocID="{535A78CF-76FB-464D-B84A-91E83FD23B4F}" presName="ParentText" presStyleLbl="revTx" presStyleIdx="1" presStyleCnt="5">
        <dgm:presLayoutVars>
          <dgm:chMax val="0"/>
          <dgm:chPref val="0"/>
          <dgm:bulletEnabled val="1"/>
        </dgm:presLayoutVars>
      </dgm:prSet>
      <dgm:spPr/>
      <dgm:t>
        <a:bodyPr/>
        <a:lstStyle/>
        <a:p>
          <a:endParaRPr lang="zh-CN" altLang="en-US"/>
        </a:p>
      </dgm:t>
    </dgm:pt>
    <dgm:pt modelId="{4E361A9A-9400-417A-9966-EFACC38D322B}" type="pres">
      <dgm:prSet presAssocID="{535A78CF-76FB-464D-B84A-91E83FD23B4F}" presName="Triangle" presStyleLbl="alignNode1" presStyleIdx="3" presStyleCnt="9"/>
      <dgm:spPr/>
    </dgm:pt>
    <dgm:pt modelId="{DCF1DB4A-7CE0-4F64-AA30-26C061E069E4}" type="pres">
      <dgm:prSet presAssocID="{CA574013-103E-4738-A43E-66ACF51B9EC4}" presName="sibTrans" presStyleCnt="0"/>
      <dgm:spPr/>
    </dgm:pt>
    <dgm:pt modelId="{F2F466AD-ED58-4DC1-A974-F8F884CAA484}" type="pres">
      <dgm:prSet presAssocID="{CA574013-103E-4738-A43E-66ACF51B9EC4}" presName="space" presStyleCnt="0"/>
      <dgm:spPr/>
    </dgm:pt>
    <dgm:pt modelId="{2FD23364-EF36-46D0-A4ED-67A6D7D2C38C}" type="pres">
      <dgm:prSet presAssocID="{9410807E-94D7-4392-AE61-5F91950F352A}" presName="composite" presStyleCnt="0"/>
      <dgm:spPr/>
    </dgm:pt>
    <dgm:pt modelId="{D8C4A4AF-7F32-424B-B275-5EDBF1C56A87}" type="pres">
      <dgm:prSet presAssocID="{9410807E-94D7-4392-AE61-5F91950F352A}" presName="LShape" presStyleLbl="alignNode1" presStyleIdx="4" presStyleCnt="9"/>
      <dgm:spPr/>
    </dgm:pt>
    <dgm:pt modelId="{099352C9-51A7-4319-A50F-329C610988E2}" type="pres">
      <dgm:prSet presAssocID="{9410807E-94D7-4392-AE61-5F91950F352A}" presName="ParentText" presStyleLbl="revTx" presStyleIdx="2" presStyleCnt="5">
        <dgm:presLayoutVars>
          <dgm:chMax val="0"/>
          <dgm:chPref val="0"/>
          <dgm:bulletEnabled val="1"/>
        </dgm:presLayoutVars>
      </dgm:prSet>
      <dgm:spPr/>
      <dgm:t>
        <a:bodyPr/>
        <a:lstStyle/>
        <a:p>
          <a:endParaRPr lang="zh-CN" altLang="en-US"/>
        </a:p>
      </dgm:t>
    </dgm:pt>
    <dgm:pt modelId="{84E365E4-FC02-4D6D-BA70-EF0AEEA4FA74}" type="pres">
      <dgm:prSet presAssocID="{9410807E-94D7-4392-AE61-5F91950F352A}" presName="Triangle" presStyleLbl="alignNode1" presStyleIdx="5" presStyleCnt="9"/>
      <dgm:spPr/>
    </dgm:pt>
    <dgm:pt modelId="{E853D6C9-26A4-481E-A7F7-7BED4477B11F}" type="pres">
      <dgm:prSet presAssocID="{B21FD17B-1B9B-451E-B416-504CFB9A9ACC}" presName="sibTrans" presStyleCnt="0"/>
      <dgm:spPr/>
    </dgm:pt>
    <dgm:pt modelId="{3DD0F3EC-3412-47A9-B850-90EFF8A2972C}" type="pres">
      <dgm:prSet presAssocID="{B21FD17B-1B9B-451E-B416-504CFB9A9ACC}" presName="space" presStyleCnt="0"/>
      <dgm:spPr/>
    </dgm:pt>
    <dgm:pt modelId="{C43F8124-0EE6-4E05-BB86-D03AB4A9469C}" type="pres">
      <dgm:prSet presAssocID="{50046BBF-E573-4C4F-82D2-26FF86EA173D}" presName="composite" presStyleCnt="0"/>
      <dgm:spPr/>
    </dgm:pt>
    <dgm:pt modelId="{45BDCCE3-8EB2-4D36-9A98-A4E696544FE6}" type="pres">
      <dgm:prSet presAssocID="{50046BBF-E573-4C4F-82D2-26FF86EA173D}" presName="LShape" presStyleLbl="alignNode1" presStyleIdx="6" presStyleCnt="9"/>
      <dgm:spPr/>
    </dgm:pt>
    <dgm:pt modelId="{81A5FCA5-343F-43A4-BCDF-3E0F8BF08885}" type="pres">
      <dgm:prSet presAssocID="{50046BBF-E573-4C4F-82D2-26FF86EA173D}" presName="ParentText" presStyleLbl="revTx" presStyleIdx="3" presStyleCnt="5">
        <dgm:presLayoutVars>
          <dgm:chMax val="0"/>
          <dgm:chPref val="0"/>
          <dgm:bulletEnabled val="1"/>
        </dgm:presLayoutVars>
      </dgm:prSet>
      <dgm:spPr/>
      <dgm:t>
        <a:bodyPr/>
        <a:lstStyle/>
        <a:p>
          <a:endParaRPr lang="zh-CN" altLang="en-US"/>
        </a:p>
      </dgm:t>
    </dgm:pt>
    <dgm:pt modelId="{DE94D672-5D2F-4A70-BAD2-2FBAE5E232B9}" type="pres">
      <dgm:prSet presAssocID="{50046BBF-E573-4C4F-82D2-26FF86EA173D}" presName="Triangle" presStyleLbl="alignNode1" presStyleIdx="7" presStyleCnt="9"/>
      <dgm:spPr/>
    </dgm:pt>
    <dgm:pt modelId="{B170A2F1-3BA4-4FA9-AD96-208ECD210C76}" type="pres">
      <dgm:prSet presAssocID="{3A73B0E2-7975-4338-A02F-B24D5C2AE301}" presName="sibTrans" presStyleCnt="0"/>
      <dgm:spPr/>
    </dgm:pt>
    <dgm:pt modelId="{6A41AC9E-8C60-4C89-8EA7-BFBB5E2F974B}" type="pres">
      <dgm:prSet presAssocID="{3A73B0E2-7975-4338-A02F-B24D5C2AE301}" presName="space" presStyleCnt="0"/>
      <dgm:spPr/>
    </dgm:pt>
    <dgm:pt modelId="{30B13E52-6829-436F-A120-173B767C2475}" type="pres">
      <dgm:prSet presAssocID="{3B396598-D3DA-4015-8A87-283EDF26A476}" presName="composite" presStyleCnt="0"/>
      <dgm:spPr/>
    </dgm:pt>
    <dgm:pt modelId="{6E27597B-FF88-482B-B9E3-C330291F61EC}" type="pres">
      <dgm:prSet presAssocID="{3B396598-D3DA-4015-8A87-283EDF26A476}" presName="LShape" presStyleLbl="alignNode1" presStyleIdx="8" presStyleCnt="9"/>
      <dgm:spPr/>
    </dgm:pt>
    <dgm:pt modelId="{E1EE6AA5-F2DC-4E4E-AE1F-4C3E681C9CDF}" type="pres">
      <dgm:prSet presAssocID="{3B396598-D3DA-4015-8A87-283EDF26A476}" presName="ParentText" presStyleLbl="revTx" presStyleIdx="4" presStyleCnt="5">
        <dgm:presLayoutVars>
          <dgm:chMax val="0"/>
          <dgm:chPref val="0"/>
          <dgm:bulletEnabled val="1"/>
        </dgm:presLayoutVars>
      </dgm:prSet>
      <dgm:spPr/>
      <dgm:t>
        <a:bodyPr/>
        <a:lstStyle/>
        <a:p>
          <a:endParaRPr lang="zh-CN" altLang="en-US"/>
        </a:p>
      </dgm:t>
    </dgm:pt>
  </dgm:ptLst>
  <dgm:cxnLst>
    <dgm:cxn modelId="{340FFA3C-F171-4B54-93D2-A5E509630892}" type="presOf" srcId="{7A6C4B5C-A1E7-45B4-BFF3-CF9EA6179E90}" destId="{75D18EBC-BCB8-4C82-BFAE-C1CFF0633CEF}" srcOrd="0" destOrd="0" presId="urn:microsoft.com/office/officeart/2009/3/layout/StepUpProcess"/>
    <dgm:cxn modelId="{550AA901-780C-48FA-8994-D496184D7BD6}" type="presOf" srcId="{831B8AC5-2198-4A8E-981A-C8A9A61EF3A9}" destId="{58672B2C-E9A8-4079-B18B-F2249701D6DA}" srcOrd="0" destOrd="0" presId="urn:microsoft.com/office/officeart/2009/3/layout/StepUpProcess"/>
    <dgm:cxn modelId="{3EA4F28A-C2E2-4861-B374-B0620136882A}" srcId="{831B8AC5-2198-4A8E-981A-C8A9A61EF3A9}" destId="{50046BBF-E573-4C4F-82D2-26FF86EA173D}" srcOrd="3" destOrd="0" parTransId="{08851820-3250-47E3-ABC5-937F91A87BB9}" sibTransId="{3A73B0E2-7975-4338-A02F-B24D5C2AE301}"/>
    <dgm:cxn modelId="{8C0E67C8-8088-41F2-957C-9A4D182B34C5}" srcId="{831B8AC5-2198-4A8E-981A-C8A9A61EF3A9}" destId="{535A78CF-76FB-464D-B84A-91E83FD23B4F}" srcOrd="1" destOrd="0" parTransId="{4A2A6A04-F853-45C6-87EA-89D5071A5391}" sibTransId="{CA574013-103E-4738-A43E-66ACF51B9EC4}"/>
    <dgm:cxn modelId="{DE75AC94-6F2D-4AB9-8B85-0C5840E4CD27}" srcId="{831B8AC5-2198-4A8E-981A-C8A9A61EF3A9}" destId="{7A6C4B5C-A1E7-45B4-BFF3-CF9EA6179E90}" srcOrd="0" destOrd="0" parTransId="{5D24B994-123C-410D-81BD-D2F9900A2D8E}" sibTransId="{093625DA-62A0-4543-8585-C2C40B889850}"/>
    <dgm:cxn modelId="{7D713FB8-C3CE-4CA1-9838-564E69D8DE40}" srcId="{831B8AC5-2198-4A8E-981A-C8A9A61EF3A9}" destId="{9410807E-94D7-4392-AE61-5F91950F352A}" srcOrd="2" destOrd="0" parTransId="{00157857-954B-440B-858B-EBDCBF2935F1}" sibTransId="{B21FD17B-1B9B-451E-B416-504CFB9A9ACC}"/>
    <dgm:cxn modelId="{65AE2588-7F46-4088-8AFA-690CF2586786}" type="presOf" srcId="{50046BBF-E573-4C4F-82D2-26FF86EA173D}" destId="{81A5FCA5-343F-43A4-BCDF-3E0F8BF08885}" srcOrd="0" destOrd="0" presId="urn:microsoft.com/office/officeart/2009/3/layout/StepUpProcess"/>
    <dgm:cxn modelId="{423D6D81-F02F-40C7-A1B3-1253AFCE3CD2}" type="presOf" srcId="{9410807E-94D7-4392-AE61-5F91950F352A}" destId="{099352C9-51A7-4319-A50F-329C610988E2}" srcOrd="0" destOrd="0" presId="urn:microsoft.com/office/officeart/2009/3/layout/StepUpProcess"/>
    <dgm:cxn modelId="{AFF3E974-0CA5-41AA-AAF6-B0F489AE2B67}" type="presOf" srcId="{3B396598-D3DA-4015-8A87-283EDF26A476}" destId="{E1EE6AA5-F2DC-4E4E-AE1F-4C3E681C9CDF}" srcOrd="0" destOrd="0" presId="urn:microsoft.com/office/officeart/2009/3/layout/StepUpProcess"/>
    <dgm:cxn modelId="{43A0B5A8-EF59-4CF8-AF1C-6DE492EA193D}" type="presOf" srcId="{535A78CF-76FB-464D-B84A-91E83FD23B4F}" destId="{9A3AC42E-4858-4D83-92FB-9D90CC3F5A65}" srcOrd="0" destOrd="0" presId="urn:microsoft.com/office/officeart/2009/3/layout/StepUpProcess"/>
    <dgm:cxn modelId="{B1CAC770-A840-4E0E-BB8A-F34E60C003D8}" srcId="{831B8AC5-2198-4A8E-981A-C8A9A61EF3A9}" destId="{3B396598-D3DA-4015-8A87-283EDF26A476}" srcOrd="4" destOrd="0" parTransId="{6AF96666-D616-4554-94AB-1324D9A5EA23}" sibTransId="{017CBFEF-0404-4605-9B8D-98BC5E410C95}"/>
    <dgm:cxn modelId="{E28DC43A-1421-487F-AFD0-E4BC84B54BAB}" type="presParOf" srcId="{58672B2C-E9A8-4079-B18B-F2249701D6DA}" destId="{EF15BE64-A248-42F3-B797-DEEDFC5E7CE4}" srcOrd="0" destOrd="0" presId="urn:microsoft.com/office/officeart/2009/3/layout/StepUpProcess"/>
    <dgm:cxn modelId="{0F06F2D8-38B3-499B-939E-AD206CAE6279}" type="presParOf" srcId="{EF15BE64-A248-42F3-B797-DEEDFC5E7CE4}" destId="{C7022719-D8A0-48DF-B164-29DCC1342C19}" srcOrd="0" destOrd="0" presId="urn:microsoft.com/office/officeart/2009/3/layout/StepUpProcess"/>
    <dgm:cxn modelId="{A9ADBE5C-6337-4637-B0AA-78403D0FA3A6}" type="presParOf" srcId="{EF15BE64-A248-42F3-B797-DEEDFC5E7CE4}" destId="{75D18EBC-BCB8-4C82-BFAE-C1CFF0633CEF}" srcOrd="1" destOrd="0" presId="urn:microsoft.com/office/officeart/2009/3/layout/StepUpProcess"/>
    <dgm:cxn modelId="{B1C22937-2B55-4C30-A53E-BD881CA95560}" type="presParOf" srcId="{EF15BE64-A248-42F3-B797-DEEDFC5E7CE4}" destId="{84A3F07E-927D-495B-A80E-E8F53983BD9F}" srcOrd="2" destOrd="0" presId="urn:microsoft.com/office/officeart/2009/3/layout/StepUpProcess"/>
    <dgm:cxn modelId="{712E4CD4-2E07-472A-9B8D-9FF68342320F}" type="presParOf" srcId="{58672B2C-E9A8-4079-B18B-F2249701D6DA}" destId="{0E38BE8C-6099-4419-9A80-1E1992548EC0}" srcOrd="1" destOrd="0" presId="urn:microsoft.com/office/officeart/2009/3/layout/StepUpProcess"/>
    <dgm:cxn modelId="{B0916CC7-405D-4F7D-8DD5-6375752E055E}" type="presParOf" srcId="{0E38BE8C-6099-4419-9A80-1E1992548EC0}" destId="{CBDB1C01-FC2C-4DE4-AE0A-11AAB8A224BA}" srcOrd="0" destOrd="0" presId="urn:microsoft.com/office/officeart/2009/3/layout/StepUpProcess"/>
    <dgm:cxn modelId="{4B782147-9BC5-4CFC-9523-F8572E4B89B7}" type="presParOf" srcId="{58672B2C-E9A8-4079-B18B-F2249701D6DA}" destId="{19C1A898-6FE4-461A-AE4E-CCD519384D4C}" srcOrd="2" destOrd="0" presId="urn:microsoft.com/office/officeart/2009/3/layout/StepUpProcess"/>
    <dgm:cxn modelId="{385E5222-9D05-4FA0-93B3-B6669CDB18FA}" type="presParOf" srcId="{19C1A898-6FE4-461A-AE4E-CCD519384D4C}" destId="{9F33C8D8-7CAB-4903-998F-AFEC2862DA21}" srcOrd="0" destOrd="0" presId="urn:microsoft.com/office/officeart/2009/3/layout/StepUpProcess"/>
    <dgm:cxn modelId="{C634B1E5-09AA-44F7-A5A3-A628B894811A}" type="presParOf" srcId="{19C1A898-6FE4-461A-AE4E-CCD519384D4C}" destId="{9A3AC42E-4858-4D83-92FB-9D90CC3F5A65}" srcOrd="1" destOrd="0" presId="urn:microsoft.com/office/officeart/2009/3/layout/StepUpProcess"/>
    <dgm:cxn modelId="{E41BE51D-19BC-4089-8B43-858837599557}" type="presParOf" srcId="{19C1A898-6FE4-461A-AE4E-CCD519384D4C}" destId="{4E361A9A-9400-417A-9966-EFACC38D322B}" srcOrd="2" destOrd="0" presId="urn:microsoft.com/office/officeart/2009/3/layout/StepUpProcess"/>
    <dgm:cxn modelId="{F9AEB567-AED1-45B8-B436-A0B4A3470EBE}" type="presParOf" srcId="{58672B2C-E9A8-4079-B18B-F2249701D6DA}" destId="{DCF1DB4A-7CE0-4F64-AA30-26C061E069E4}" srcOrd="3" destOrd="0" presId="urn:microsoft.com/office/officeart/2009/3/layout/StepUpProcess"/>
    <dgm:cxn modelId="{A1A7854B-E986-4FEE-8A00-B2157B4B6F89}" type="presParOf" srcId="{DCF1DB4A-7CE0-4F64-AA30-26C061E069E4}" destId="{F2F466AD-ED58-4DC1-A974-F8F884CAA484}" srcOrd="0" destOrd="0" presId="urn:microsoft.com/office/officeart/2009/3/layout/StepUpProcess"/>
    <dgm:cxn modelId="{02C9F9C6-F3D9-4F2A-847A-9D010FA16ED1}" type="presParOf" srcId="{58672B2C-E9A8-4079-B18B-F2249701D6DA}" destId="{2FD23364-EF36-46D0-A4ED-67A6D7D2C38C}" srcOrd="4" destOrd="0" presId="urn:microsoft.com/office/officeart/2009/3/layout/StepUpProcess"/>
    <dgm:cxn modelId="{66335D11-FC7B-498D-BD4A-7999F1F902F6}" type="presParOf" srcId="{2FD23364-EF36-46D0-A4ED-67A6D7D2C38C}" destId="{D8C4A4AF-7F32-424B-B275-5EDBF1C56A87}" srcOrd="0" destOrd="0" presId="urn:microsoft.com/office/officeart/2009/3/layout/StepUpProcess"/>
    <dgm:cxn modelId="{03F106AF-3AA3-44DE-A7BC-901CAB12C94F}" type="presParOf" srcId="{2FD23364-EF36-46D0-A4ED-67A6D7D2C38C}" destId="{099352C9-51A7-4319-A50F-329C610988E2}" srcOrd="1" destOrd="0" presId="urn:microsoft.com/office/officeart/2009/3/layout/StepUpProcess"/>
    <dgm:cxn modelId="{AA7FBBA8-C653-41AD-B529-ED788F129F0D}" type="presParOf" srcId="{2FD23364-EF36-46D0-A4ED-67A6D7D2C38C}" destId="{84E365E4-FC02-4D6D-BA70-EF0AEEA4FA74}" srcOrd="2" destOrd="0" presId="urn:microsoft.com/office/officeart/2009/3/layout/StepUpProcess"/>
    <dgm:cxn modelId="{5953F94B-CB14-4637-866B-0E37F4BA3FE1}" type="presParOf" srcId="{58672B2C-E9A8-4079-B18B-F2249701D6DA}" destId="{E853D6C9-26A4-481E-A7F7-7BED4477B11F}" srcOrd="5" destOrd="0" presId="urn:microsoft.com/office/officeart/2009/3/layout/StepUpProcess"/>
    <dgm:cxn modelId="{989073B9-6EB2-41BB-AF96-2B80EE454AB5}" type="presParOf" srcId="{E853D6C9-26A4-481E-A7F7-7BED4477B11F}" destId="{3DD0F3EC-3412-47A9-B850-90EFF8A2972C}" srcOrd="0" destOrd="0" presId="urn:microsoft.com/office/officeart/2009/3/layout/StepUpProcess"/>
    <dgm:cxn modelId="{D35A2E5A-6046-4080-8FF8-7C71BE668679}" type="presParOf" srcId="{58672B2C-E9A8-4079-B18B-F2249701D6DA}" destId="{C43F8124-0EE6-4E05-BB86-D03AB4A9469C}" srcOrd="6" destOrd="0" presId="urn:microsoft.com/office/officeart/2009/3/layout/StepUpProcess"/>
    <dgm:cxn modelId="{BEA0FAE4-AF7A-4449-A834-58C2C3AC9BB7}" type="presParOf" srcId="{C43F8124-0EE6-4E05-BB86-D03AB4A9469C}" destId="{45BDCCE3-8EB2-4D36-9A98-A4E696544FE6}" srcOrd="0" destOrd="0" presId="urn:microsoft.com/office/officeart/2009/3/layout/StepUpProcess"/>
    <dgm:cxn modelId="{762B9103-871F-45BC-AA15-73C3C079C469}" type="presParOf" srcId="{C43F8124-0EE6-4E05-BB86-D03AB4A9469C}" destId="{81A5FCA5-343F-43A4-BCDF-3E0F8BF08885}" srcOrd="1" destOrd="0" presId="urn:microsoft.com/office/officeart/2009/3/layout/StepUpProcess"/>
    <dgm:cxn modelId="{B7AACE43-458A-4471-BAB8-793B299B0D1F}" type="presParOf" srcId="{C43F8124-0EE6-4E05-BB86-D03AB4A9469C}" destId="{DE94D672-5D2F-4A70-BAD2-2FBAE5E232B9}" srcOrd="2" destOrd="0" presId="urn:microsoft.com/office/officeart/2009/3/layout/StepUpProcess"/>
    <dgm:cxn modelId="{840E35AD-427E-4599-8FD4-5E9448ECDA71}" type="presParOf" srcId="{58672B2C-E9A8-4079-B18B-F2249701D6DA}" destId="{B170A2F1-3BA4-4FA9-AD96-208ECD210C76}" srcOrd="7" destOrd="0" presId="urn:microsoft.com/office/officeart/2009/3/layout/StepUpProcess"/>
    <dgm:cxn modelId="{A57D2360-69DF-4C24-A9E3-82806B60A6F8}" type="presParOf" srcId="{B170A2F1-3BA4-4FA9-AD96-208ECD210C76}" destId="{6A41AC9E-8C60-4C89-8EA7-BFBB5E2F974B}" srcOrd="0" destOrd="0" presId="urn:microsoft.com/office/officeart/2009/3/layout/StepUpProcess"/>
    <dgm:cxn modelId="{BA7A74F6-8C37-4C8B-A1DC-C901BA91B63A}" type="presParOf" srcId="{58672B2C-E9A8-4079-B18B-F2249701D6DA}" destId="{30B13E52-6829-436F-A120-173B767C2475}" srcOrd="8" destOrd="0" presId="urn:microsoft.com/office/officeart/2009/3/layout/StepUpProcess"/>
    <dgm:cxn modelId="{E94BAE6A-B0FD-43C4-985D-13A2CBC9D0B6}" type="presParOf" srcId="{30B13E52-6829-436F-A120-173B767C2475}" destId="{6E27597B-FF88-482B-B9E3-C330291F61EC}" srcOrd="0" destOrd="0" presId="urn:microsoft.com/office/officeart/2009/3/layout/StepUpProcess"/>
    <dgm:cxn modelId="{FD87AE84-0E63-42F3-80C3-3B10D8C0D2D1}" type="presParOf" srcId="{30B13E52-6829-436F-A120-173B767C2475}" destId="{E1EE6AA5-F2DC-4E4E-AE1F-4C3E681C9CD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5384D-0E9A-48AC-8628-5FD871B6A0E7}">
      <dsp:nvSpPr>
        <dsp:cNvPr id="0" name=""/>
        <dsp:cNvSpPr/>
      </dsp:nvSpPr>
      <dsp:spPr>
        <a:xfrm>
          <a:off x="1505003" y="604891"/>
          <a:ext cx="4046776" cy="4046776"/>
        </a:xfrm>
        <a:prstGeom prst="blockArc">
          <a:avLst>
            <a:gd name="adj1" fmla="val 10800000"/>
            <a:gd name="adj2" fmla="val 16200000"/>
            <a:gd name="adj3" fmla="val 4635"/>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BF63826-02D5-4808-BB2C-C5704E0A6F44}">
      <dsp:nvSpPr>
        <dsp:cNvPr id="0" name=""/>
        <dsp:cNvSpPr/>
      </dsp:nvSpPr>
      <dsp:spPr>
        <a:xfrm>
          <a:off x="1505003" y="604891"/>
          <a:ext cx="4046776" cy="4046776"/>
        </a:xfrm>
        <a:prstGeom prst="blockArc">
          <a:avLst>
            <a:gd name="adj1" fmla="val 5400000"/>
            <a:gd name="adj2" fmla="val 10800000"/>
            <a:gd name="adj3" fmla="val 4635"/>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0CF17B1-0401-4F3E-90B4-373DDC915732}">
      <dsp:nvSpPr>
        <dsp:cNvPr id="0" name=""/>
        <dsp:cNvSpPr/>
      </dsp:nvSpPr>
      <dsp:spPr>
        <a:xfrm>
          <a:off x="1505003" y="604891"/>
          <a:ext cx="4046776" cy="4046776"/>
        </a:xfrm>
        <a:prstGeom prst="blockArc">
          <a:avLst>
            <a:gd name="adj1" fmla="val 0"/>
            <a:gd name="adj2" fmla="val 5400000"/>
            <a:gd name="adj3" fmla="val 4635"/>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B162906-2913-4C91-B9E1-F47167E623F5}">
      <dsp:nvSpPr>
        <dsp:cNvPr id="0" name=""/>
        <dsp:cNvSpPr/>
      </dsp:nvSpPr>
      <dsp:spPr>
        <a:xfrm>
          <a:off x="1505003" y="604891"/>
          <a:ext cx="4046776" cy="4046776"/>
        </a:xfrm>
        <a:prstGeom prst="blockArc">
          <a:avLst>
            <a:gd name="adj1" fmla="val 16200000"/>
            <a:gd name="adj2" fmla="val 0"/>
            <a:gd name="adj3" fmla="val 4635"/>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EA9DDCC-50CE-4F20-A33E-D1D7E2DE473B}">
      <dsp:nvSpPr>
        <dsp:cNvPr id="0" name=""/>
        <dsp:cNvSpPr/>
      </dsp:nvSpPr>
      <dsp:spPr>
        <a:xfrm>
          <a:off x="2598054" y="1697942"/>
          <a:ext cx="1860675" cy="186067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CN" altLang="en-US" sz="2600" kern="1200" dirty="0" smtClean="0">
              <a:latin typeface="微软雅黑" panose="020B0503020204020204" pitchFamily="34" charset="-122"/>
              <a:ea typeface="微软雅黑" panose="020B0503020204020204" pitchFamily="34" charset="-122"/>
            </a:rPr>
            <a:t>培训</a:t>
          </a:r>
          <a:endParaRPr lang="en-US" altLang="zh-CN" sz="2600" kern="1200" dirty="0" smtClean="0">
            <a:latin typeface="微软雅黑" panose="020B0503020204020204" pitchFamily="34" charset="-122"/>
            <a:ea typeface="微软雅黑" panose="020B0503020204020204" pitchFamily="34" charset="-122"/>
          </a:endParaRPr>
        </a:p>
        <a:p>
          <a:pPr lvl="0" algn="ctr" defTabSz="1155700">
            <a:lnSpc>
              <a:spcPct val="90000"/>
            </a:lnSpc>
            <a:spcBef>
              <a:spcPct val="0"/>
            </a:spcBef>
            <a:spcAft>
              <a:spcPct val="35000"/>
            </a:spcAft>
          </a:pPr>
          <a:r>
            <a:rPr lang="zh-CN" altLang="en-US" sz="2600" kern="1200" dirty="0" smtClean="0">
              <a:latin typeface="微软雅黑" panose="020B0503020204020204" pitchFamily="34" charset="-122"/>
              <a:ea typeface="微软雅黑" panose="020B0503020204020204" pitchFamily="34" charset="-122"/>
            </a:rPr>
            <a:t>发展</a:t>
          </a:r>
          <a:endParaRPr lang="zh-CN" altLang="en-US" sz="2600" kern="1200" dirty="0">
            <a:latin typeface="微软雅黑" panose="020B0503020204020204" pitchFamily="34" charset="-122"/>
            <a:ea typeface="微软雅黑" panose="020B0503020204020204" pitchFamily="34" charset="-122"/>
          </a:endParaRPr>
        </a:p>
      </dsp:txBody>
      <dsp:txXfrm>
        <a:off x="2870544" y="1970432"/>
        <a:ext cx="1315695" cy="1315695"/>
      </dsp:txXfrm>
    </dsp:sp>
    <dsp:sp modelId="{296876FE-39D7-490A-8CCC-10D12ADA315E}">
      <dsp:nvSpPr>
        <dsp:cNvPr id="0" name=""/>
        <dsp:cNvSpPr/>
      </dsp:nvSpPr>
      <dsp:spPr>
        <a:xfrm>
          <a:off x="2877155" y="544"/>
          <a:ext cx="1302472" cy="130247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微软雅黑" panose="020B0503020204020204" pitchFamily="34" charset="-122"/>
              <a:ea typeface="微软雅黑" panose="020B0503020204020204" pitchFamily="34" charset="-122"/>
            </a:rPr>
            <a:t>入职</a:t>
          </a:r>
          <a:endParaRPr lang="en-US" altLang="zh-CN" sz="1800" kern="1200" dirty="0" smtClean="0">
            <a:latin typeface="微软雅黑" panose="020B0503020204020204" pitchFamily="34" charset="-122"/>
            <a:ea typeface="微软雅黑" panose="020B0503020204020204" pitchFamily="34" charset="-122"/>
          </a:endParaRPr>
        </a:p>
        <a:p>
          <a:pPr lvl="0" algn="ctr" defTabSz="800100">
            <a:lnSpc>
              <a:spcPct val="90000"/>
            </a:lnSpc>
            <a:spcBef>
              <a:spcPct val="0"/>
            </a:spcBef>
            <a:spcAft>
              <a:spcPct val="35000"/>
            </a:spcAft>
          </a:pPr>
          <a:r>
            <a:rPr lang="zh-CN" altLang="en-US" sz="1800" kern="1200" dirty="0" smtClean="0">
              <a:latin typeface="微软雅黑" panose="020B0503020204020204" pitchFamily="34" charset="-122"/>
              <a:ea typeface="微软雅黑" panose="020B0503020204020204" pitchFamily="34" charset="-122"/>
            </a:rPr>
            <a:t>培训</a:t>
          </a:r>
          <a:endParaRPr lang="zh-CN" altLang="en-US" sz="1800" kern="1200" dirty="0">
            <a:latin typeface="微软雅黑" panose="020B0503020204020204" pitchFamily="34" charset="-122"/>
            <a:ea typeface="微软雅黑" panose="020B0503020204020204" pitchFamily="34" charset="-122"/>
          </a:endParaRPr>
        </a:p>
      </dsp:txBody>
      <dsp:txXfrm>
        <a:off x="3067898" y="191287"/>
        <a:ext cx="920986" cy="920986"/>
      </dsp:txXfrm>
    </dsp:sp>
    <dsp:sp modelId="{9636239D-2B85-4803-960D-D6DB1FFF9400}">
      <dsp:nvSpPr>
        <dsp:cNvPr id="0" name=""/>
        <dsp:cNvSpPr/>
      </dsp:nvSpPr>
      <dsp:spPr>
        <a:xfrm>
          <a:off x="4853654" y="1977043"/>
          <a:ext cx="1302472" cy="130247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微软雅黑" panose="020B0503020204020204" pitchFamily="34" charset="-122"/>
              <a:ea typeface="微软雅黑" panose="020B0503020204020204" pitchFamily="34" charset="-122"/>
            </a:rPr>
            <a:t>上岗</a:t>
          </a:r>
          <a:endParaRPr lang="en-US" altLang="zh-CN" sz="1800" kern="1200" dirty="0" smtClean="0">
            <a:latin typeface="微软雅黑" panose="020B0503020204020204" pitchFamily="34" charset="-122"/>
            <a:ea typeface="微软雅黑" panose="020B0503020204020204" pitchFamily="34" charset="-122"/>
          </a:endParaRPr>
        </a:p>
        <a:p>
          <a:pPr lvl="0" algn="ctr" defTabSz="800100">
            <a:lnSpc>
              <a:spcPct val="90000"/>
            </a:lnSpc>
            <a:spcBef>
              <a:spcPct val="0"/>
            </a:spcBef>
            <a:spcAft>
              <a:spcPct val="35000"/>
            </a:spcAft>
          </a:pPr>
          <a:r>
            <a:rPr lang="zh-CN" altLang="en-US" sz="1800" kern="1200" dirty="0" smtClean="0">
              <a:latin typeface="微软雅黑" panose="020B0503020204020204" pitchFamily="34" charset="-122"/>
              <a:ea typeface="微软雅黑" panose="020B0503020204020204" pitchFamily="34" charset="-122"/>
            </a:rPr>
            <a:t>培训</a:t>
          </a:r>
          <a:endParaRPr lang="zh-CN" altLang="en-US" sz="1800" kern="1200" dirty="0">
            <a:latin typeface="微软雅黑" panose="020B0503020204020204" pitchFamily="34" charset="-122"/>
            <a:ea typeface="微软雅黑" panose="020B0503020204020204" pitchFamily="34" charset="-122"/>
          </a:endParaRPr>
        </a:p>
      </dsp:txBody>
      <dsp:txXfrm>
        <a:off x="5044397" y="2167786"/>
        <a:ext cx="920986" cy="920986"/>
      </dsp:txXfrm>
    </dsp:sp>
    <dsp:sp modelId="{1A43BD75-0C62-4380-8E50-9533CAFF88AA}">
      <dsp:nvSpPr>
        <dsp:cNvPr id="0" name=""/>
        <dsp:cNvSpPr/>
      </dsp:nvSpPr>
      <dsp:spPr>
        <a:xfrm>
          <a:off x="2877155" y="3953542"/>
          <a:ext cx="1302472" cy="1302472"/>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微软雅黑" panose="020B0503020204020204" pitchFamily="34" charset="-122"/>
              <a:ea typeface="微软雅黑" panose="020B0503020204020204" pitchFamily="34" charset="-122"/>
            </a:rPr>
            <a:t>晋升</a:t>
          </a:r>
          <a:endParaRPr lang="en-US" altLang="zh-CN" sz="1800" kern="1200" dirty="0" smtClean="0">
            <a:latin typeface="微软雅黑" panose="020B0503020204020204" pitchFamily="34" charset="-122"/>
            <a:ea typeface="微软雅黑" panose="020B0503020204020204" pitchFamily="34" charset="-122"/>
          </a:endParaRPr>
        </a:p>
        <a:p>
          <a:pPr lvl="0" algn="ctr" defTabSz="800100">
            <a:lnSpc>
              <a:spcPct val="90000"/>
            </a:lnSpc>
            <a:spcBef>
              <a:spcPct val="0"/>
            </a:spcBef>
            <a:spcAft>
              <a:spcPct val="35000"/>
            </a:spcAft>
          </a:pPr>
          <a:r>
            <a:rPr lang="zh-CN" altLang="en-US" sz="1800" kern="1200" dirty="0" smtClean="0">
              <a:latin typeface="微软雅黑" panose="020B0503020204020204" pitchFamily="34" charset="-122"/>
              <a:ea typeface="微软雅黑" panose="020B0503020204020204" pitchFamily="34" charset="-122"/>
            </a:rPr>
            <a:t>培训</a:t>
          </a:r>
          <a:endParaRPr lang="zh-CN" altLang="en-US" sz="1800" kern="1200" dirty="0">
            <a:latin typeface="微软雅黑" panose="020B0503020204020204" pitchFamily="34" charset="-122"/>
            <a:ea typeface="微软雅黑" panose="020B0503020204020204" pitchFamily="34" charset="-122"/>
          </a:endParaRPr>
        </a:p>
      </dsp:txBody>
      <dsp:txXfrm>
        <a:off x="3067898" y="4144285"/>
        <a:ext cx="920986" cy="920986"/>
      </dsp:txXfrm>
    </dsp:sp>
    <dsp:sp modelId="{AAC9BB7F-C166-41FC-9D6D-DD86B76C4255}">
      <dsp:nvSpPr>
        <dsp:cNvPr id="0" name=""/>
        <dsp:cNvSpPr/>
      </dsp:nvSpPr>
      <dsp:spPr>
        <a:xfrm>
          <a:off x="900656" y="1977043"/>
          <a:ext cx="1302472" cy="1302472"/>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微软雅黑" panose="020B0503020204020204" pitchFamily="34" charset="-122"/>
              <a:ea typeface="微软雅黑" panose="020B0503020204020204" pitchFamily="34" charset="-122"/>
            </a:rPr>
            <a:t>调岗</a:t>
          </a:r>
          <a:endParaRPr lang="en-US" altLang="zh-CN" sz="1800" kern="1200" dirty="0" smtClean="0">
            <a:latin typeface="微软雅黑" panose="020B0503020204020204" pitchFamily="34" charset="-122"/>
            <a:ea typeface="微软雅黑" panose="020B0503020204020204" pitchFamily="34" charset="-122"/>
          </a:endParaRPr>
        </a:p>
        <a:p>
          <a:pPr lvl="0" algn="ctr" defTabSz="800100">
            <a:lnSpc>
              <a:spcPct val="90000"/>
            </a:lnSpc>
            <a:spcBef>
              <a:spcPct val="0"/>
            </a:spcBef>
            <a:spcAft>
              <a:spcPct val="35000"/>
            </a:spcAft>
          </a:pPr>
          <a:r>
            <a:rPr lang="zh-CN" altLang="en-US" sz="1800" kern="1200" dirty="0" smtClean="0">
              <a:latin typeface="微软雅黑" panose="020B0503020204020204" pitchFamily="34" charset="-122"/>
              <a:ea typeface="微软雅黑" panose="020B0503020204020204" pitchFamily="34" charset="-122"/>
            </a:rPr>
            <a:t>培训</a:t>
          </a:r>
          <a:endParaRPr lang="zh-CN" altLang="en-US" sz="1800" kern="1200" dirty="0">
            <a:latin typeface="微软雅黑" panose="020B0503020204020204" pitchFamily="34" charset="-122"/>
            <a:ea typeface="微软雅黑" panose="020B0503020204020204" pitchFamily="34" charset="-122"/>
          </a:endParaRPr>
        </a:p>
      </dsp:txBody>
      <dsp:txXfrm>
        <a:off x="1091399" y="2167786"/>
        <a:ext cx="920986" cy="920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22719-D8A0-48DF-B164-29DCC1342C19}">
      <dsp:nvSpPr>
        <dsp:cNvPr id="0" name=""/>
        <dsp:cNvSpPr/>
      </dsp:nvSpPr>
      <dsp:spPr>
        <a:xfrm rot="5400000">
          <a:off x="281599" y="2391769"/>
          <a:ext cx="837640" cy="1393814"/>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D18EBC-BCB8-4C82-BFAE-C1CFF0633CEF}">
      <dsp:nvSpPr>
        <dsp:cNvPr id="0" name=""/>
        <dsp:cNvSpPr/>
      </dsp:nvSpPr>
      <dsp:spPr>
        <a:xfrm>
          <a:off x="17017" y="2808219"/>
          <a:ext cx="1507860" cy="1103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zh-CN" altLang="en-US" sz="2500" kern="1200" dirty="0" smtClean="0">
              <a:latin typeface="微软雅黑" panose="020B0503020204020204" pitchFamily="34" charset="-122"/>
              <a:ea typeface="微软雅黑" panose="020B0503020204020204" pitchFamily="34" charset="-122"/>
            </a:rPr>
            <a:t>简历搜集</a:t>
          </a:r>
          <a:endParaRPr lang="zh-CN" altLang="en-US" sz="2500" kern="1200" dirty="0">
            <a:latin typeface="微软雅黑" panose="020B0503020204020204" pitchFamily="34" charset="-122"/>
            <a:ea typeface="微软雅黑" panose="020B0503020204020204" pitchFamily="34" charset="-122"/>
          </a:endParaRPr>
        </a:p>
      </dsp:txBody>
      <dsp:txXfrm>
        <a:off x="17017" y="2808219"/>
        <a:ext cx="1507860" cy="1103012"/>
      </dsp:txXfrm>
    </dsp:sp>
    <dsp:sp modelId="{84A3F07E-927D-495B-A80E-E8F53983BD9F}">
      <dsp:nvSpPr>
        <dsp:cNvPr id="0" name=""/>
        <dsp:cNvSpPr/>
      </dsp:nvSpPr>
      <dsp:spPr>
        <a:xfrm>
          <a:off x="1162696" y="2289155"/>
          <a:ext cx="237423" cy="237423"/>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33C8D8-7CAB-4903-998F-AFEC2862DA21}">
      <dsp:nvSpPr>
        <dsp:cNvPr id="0" name=""/>
        <dsp:cNvSpPr/>
      </dsp:nvSpPr>
      <dsp:spPr>
        <a:xfrm rot="5400000">
          <a:off x="1946816" y="2010581"/>
          <a:ext cx="837640" cy="1393814"/>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AC42E-4858-4D83-92FB-9D90CC3F5A65}">
      <dsp:nvSpPr>
        <dsp:cNvPr id="0" name=""/>
        <dsp:cNvSpPr/>
      </dsp:nvSpPr>
      <dsp:spPr>
        <a:xfrm>
          <a:off x="1806993" y="2427031"/>
          <a:ext cx="1258343" cy="1103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zh-CN" altLang="en-US" sz="2500" kern="1200" dirty="0" smtClean="0">
              <a:latin typeface="微软雅黑" panose="020B0503020204020204" pitchFamily="34" charset="-122"/>
              <a:ea typeface="微软雅黑" panose="020B0503020204020204" pitchFamily="34" charset="-122"/>
            </a:rPr>
            <a:t>宣讲会</a:t>
          </a:r>
          <a:endParaRPr lang="zh-CN" altLang="en-US" sz="2500" kern="1200" dirty="0">
            <a:latin typeface="微软雅黑" panose="020B0503020204020204" pitchFamily="34" charset="-122"/>
            <a:ea typeface="微软雅黑" panose="020B0503020204020204" pitchFamily="34" charset="-122"/>
          </a:endParaRPr>
        </a:p>
      </dsp:txBody>
      <dsp:txXfrm>
        <a:off x="1806993" y="2427031"/>
        <a:ext cx="1258343" cy="1103012"/>
      </dsp:txXfrm>
    </dsp:sp>
    <dsp:sp modelId="{4E361A9A-9400-417A-9966-EFACC38D322B}">
      <dsp:nvSpPr>
        <dsp:cNvPr id="0" name=""/>
        <dsp:cNvSpPr/>
      </dsp:nvSpPr>
      <dsp:spPr>
        <a:xfrm>
          <a:off x="2827913" y="1907967"/>
          <a:ext cx="237423" cy="237423"/>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C4A4AF-7F32-424B-B275-5EDBF1C56A87}">
      <dsp:nvSpPr>
        <dsp:cNvPr id="0" name=""/>
        <dsp:cNvSpPr/>
      </dsp:nvSpPr>
      <dsp:spPr>
        <a:xfrm rot="5400000">
          <a:off x="3612033" y="1629393"/>
          <a:ext cx="837640" cy="1393814"/>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9352C9-51A7-4319-A50F-329C610988E2}">
      <dsp:nvSpPr>
        <dsp:cNvPr id="0" name=""/>
        <dsp:cNvSpPr/>
      </dsp:nvSpPr>
      <dsp:spPr>
        <a:xfrm>
          <a:off x="3472210" y="2045843"/>
          <a:ext cx="1258343" cy="1103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zh-CN" altLang="en-US" sz="2500" kern="1200" dirty="0" smtClean="0">
              <a:latin typeface="微软雅黑" panose="020B0503020204020204" pitchFamily="34" charset="-122"/>
              <a:ea typeface="微软雅黑" panose="020B0503020204020204" pitchFamily="34" charset="-122"/>
            </a:rPr>
            <a:t>笔试</a:t>
          </a:r>
          <a:endParaRPr lang="zh-CN" altLang="en-US" sz="2500" kern="1200" dirty="0">
            <a:latin typeface="微软雅黑" panose="020B0503020204020204" pitchFamily="34" charset="-122"/>
            <a:ea typeface="微软雅黑" panose="020B0503020204020204" pitchFamily="34" charset="-122"/>
          </a:endParaRPr>
        </a:p>
      </dsp:txBody>
      <dsp:txXfrm>
        <a:off x="3472210" y="2045843"/>
        <a:ext cx="1258343" cy="1103012"/>
      </dsp:txXfrm>
    </dsp:sp>
    <dsp:sp modelId="{84E365E4-FC02-4D6D-BA70-EF0AEEA4FA74}">
      <dsp:nvSpPr>
        <dsp:cNvPr id="0" name=""/>
        <dsp:cNvSpPr/>
      </dsp:nvSpPr>
      <dsp:spPr>
        <a:xfrm>
          <a:off x="4493130" y="1526779"/>
          <a:ext cx="237423" cy="237423"/>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BDCCE3-8EB2-4D36-9A98-A4E696544FE6}">
      <dsp:nvSpPr>
        <dsp:cNvPr id="0" name=""/>
        <dsp:cNvSpPr/>
      </dsp:nvSpPr>
      <dsp:spPr>
        <a:xfrm rot="5400000">
          <a:off x="5277250" y="1248205"/>
          <a:ext cx="837640" cy="1393814"/>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A5FCA5-343F-43A4-BCDF-3E0F8BF08885}">
      <dsp:nvSpPr>
        <dsp:cNvPr id="0" name=""/>
        <dsp:cNvSpPr/>
      </dsp:nvSpPr>
      <dsp:spPr>
        <a:xfrm>
          <a:off x="5137427" y="1664655"/>
          <a:ext cx="1258343" cy="1103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zh-CN" altLang="en-US" sz="2500" kern="1200" dirty="0" smtClean="0">
              <a:latin typeface="微软雅黑" panose="020B0503020204020204" pitchFamily="34" charset="-122"/>
              <a:ea typeface="微软雅黑" panose="020B0503020204020204" pitchFamily="34" charset="-122"/>
            </a:rPr>
            <a:t>面试</a:t>
          </a:r>
          <a:endParaRPr lang="zh-CN" altLang="en-US" sz="2500" kern="1200" dirty="0">
            <a:latin typeface="微软雅黑" panose="020B0503020204020204" pitchFamily="34" charset="-122"/>
            <a:ea typeface="微软雅黑" panose="020B0503020204020204" pitchFamily="34" charset="-122"/>
          </a:endParaRPr>
        </a:p>
      </dsp:txBody>
      <dsp:txXfrm>
        <a:off x="5137427" y="1664655"/>
        <a:ext cx="1258343" cy="1103012"/>
      </dsp:txXfrm>
    </dsp:sp>
    <dsp:sp modelId="{DE94D672-5D2F-4A70-BAD2-2FBAE5E232B9}">
      <dsp:nvSpPr>
        <dsp:cNvPr id="0" name=""/>
        <dsp:cNvSpPr/>
      </dsp:nvSpPr>
      <dsp:spPr>
        <a:xfrm>
          <a:off x="6158347" y="1145591"/>
          <a:ext cx="237423" cy="237423"/>
        </a:xfrm>
        <a:prstGeom prst="triangle">
          <a:avLst>
            <a:gd name="adj" fmla="val 10000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27597B-FF88-482B-B9E3-C330291F61EC}">
      <dsp:nvSpPr>
        <dsp:cNvPr id="0" name=""/>
        <dsp:cNvSpPr/>
      </dsp:nvSpPr>
      <dsp:spPr>
        <a:xfrm rot="5400000">
          <a:off x="6942467" y="867017"/>
          <a:ext cx="837640" cy="1393814"/>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EE6AA5-F2DC-4E4E-AE1F-4C3E681C9CDF}">
      <dsp:nvSpPr>
        <dsp:cNvPr id="0" name=""/>
        <dsp:cNvSpPr/>
      </dsp:nvSpPr>
      <dsp:spPr>
        <a:xfrm>
          <a:off x="6802644" y="1283467"/>
          <a:ext cx="1258343" cy="1103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zh-CN" altLang="en-US" sz="2500" kern="1200" dirty="0" smtClean="0">
              <a:latin typeface="微软雅黑" panose="020B0503020204020204" pitchFamily="34" charset="-122"/>
              <a:ea typeface="微软雅黑" panose="020B0503020204020204" pitchFamily="34" charset="-122"/>
            </a:rPr>
            <a:t>录取</a:t>
          </a:r>
          <a:endParaRPr lang="zh-CN" altLang="en-US" sz="2500" kern="1200" dirty="0">
            <a:latin typeface="微软雅黑" panose="020B0503020204020204" pitchFamily="34" charset="-122"/>
            <a:ea typeface="微软雅黑" panose="020B0503020204020204" pitchFamily="34" charset="-122"/>
          </a:endParaRPr>
        </a:p>
      </dsp:txBody>
      <dsp:txXfrm>
        <a:off x="6802644" y="1283467"/>
        <a:ext cx="1258343" cy="110301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C786C0-8D9C-4E3A-8407-A07BBE9D4275}" type="datetimeFigureOut">
              <a:rPr lang="zh-CN" altLang="en-US" smtClean="0"/>
              <a:t>2016-5-30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2D0837-C4F7-4375-8AD6-BE33DAD728C2}" type="slidenum">
              <a:rPr lang="zh-CN" altLang="en-US" smtClean="0"/>
              <a:t>‹#›</a:t>
            </a:fld>
            <a:endParaRPr lang="zh-CN" altLang="en-US"/>
          </a:p>
        </p:txBody>
      </p:sp>
    </p:spTree>
    <p:extLst>
      <p:ext uri="{BB962C8B-B14F-4D97-AF65-F5344CB8AC3E}">
        <p14:creationId xmlns:p14="http://schemas.microsoft.com/office/powerpoint/2010/main" val="262926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6356350"/>
            <a:ext cx="21336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矩形 6"/>
          <p:cNvSpPr/>
          <p:nvPr userDrawn="1"/>
        </p:nvSpPr>
        <p:spPr>
          <a:xfrm>
            <a:off x="0" y="0"/>
            <a:ext cx="9144000" cy="6858000"/>
          </a:xfrm>
          <a:prstGeom prst="rect">
            <a:avLst/>
          </a:prstGeom>
          <a:solidFill>
            <a:srgbClr val="B89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3" descr="E:\招聘设计\招聘宣传资料\LOGO\LOGO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47864" y="1103286"/>
            <a:ext cx="2266985" cy="23977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0"/>
            <a:ext cx="21336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矩形 17"/>
          <p:cNvSpPr/>
          <p:nvPr userDrawn="1"/>
        </p:nvSpPr>
        <p:spPr>
          <a:xfrm>
            <a:off x="8401124" y="6539864"/>
            <a:ext cx="749998" cy="345520"/>
          </a:xfrm>
          <a:prstGeom prst="rect">
            <a:avLst/>
          </a:prstGeom>
          <a:solidFill>
            <a:srgbClr val="B89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 name="灯片编号占位符 5"/>
          <p:cNvSpPr>
            <a:spLocks noGrp="1"/>
          </p:cNvSpPr>
          <p:nvPr>
            <p:ph type="sldNum" sz="quarter" idx="4"/>
          </p:nvPr>
        </p:nvSpPr>
        <p:spPr>
          <a:xfrm>
            <a:off x="8401124" y="6509379"/>
            <a:ext cx="792088" cy="365125"/>
          </a:xfrm>
          <a:prstGeom prst="rect">
            <a:avLst/>
          </a:prstGeom>
        </p:spPr>
        <p:txBody>
          <a:bodyPr vert="horz" lIns="91440" tIns="45720" rIns="91440" bIns="45720" rtlCol="0" anchor="ctr"/>
          <a:lstStyle>
            <a:lvl1pPr algn="ctr">
              <a:defRPr sz="1200" b="1">
                <a:solidFill>
                  <a:schemeClr val="bg1"/>
                </a:solidFill>
              </a:defRPr>
            </a:lvl1pPr>
          </a:lstStyle>
          <a:p>
            <a:fld id="{0C913308-F349-4B6D-A68A-DD1791B4A57B}" type="slidenum">
              <a:rPr lang="zh-CN" altLang="en-US" smtClean="0"/>
              <a:pPr/>
              <a:t>‹#›</a:t>
            </a:fld>
            <a:r>
              <a:rPr lang="en-US" altLang="zh-CN" smtClean="0"/>
              <a:t>/40</a:t>
            </a:r>
            <a:endParaRPr lang="zh-CN" altLang="en-US" dirty="0"/>
          </a:p>
        </p:txBody>
      </p:sp>
      <p:sp>
        <p:nvSpPr>
          <p:cNvPr id="7" name="矩形 6"/>
          <p:cNvSpPr/>
          <p:nvPr userDrawn="1"/>
        </p:nvSpPr>
        <p:spPr>
          <a:xfrm>
            <a:off x="6084168" y="476672"/>
            <a:ext cx="3059832" cy="342816"/>
          </a:xfrm>
          <a:prstGeom prst="rect">
            <a:avLst/>
          </a:prstGeom>
          <a:solidFill>
            <a:srgbClr val="B89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7" descr="E:\招聘设计\招聘宣传资料\LOGO\希望社会因为我们的存在而变的更加美好 (2).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0713" y="6519627"/>
            <a:ext cx="3543176" cy="3350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E:\招聘设计\招聘宣传资料\LOGO\筑美家居标志定稿-1_副本(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1899"/>
          <a:stretch/>
        </p:blipFill>
        <p:spPr bwMode="auto">
          <a:xfrm>
            <a:off x="-3181" y="148078"/>
            <a:ext cx="795582" cy="65718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直接连接符 11"/>
          <p:cNvCxnSpPr/>
          <p:nvPr userDrawn="1"/>
        </p:nvCxnSpPr>
        <p:spPr>
          <a:xfrm>
            <a:off x="0" y="836712"/>
            <a:ext cx="9144000" cy="0"/>
          </a:xfrm>
          <a:prstGeom prst="line">
            <a:avLst/>
          </a:prstGeom>
          <a:ln w="28575">
            <a:solidFill>
              <a:srgbClr val="B89D50"/>
            </a:solidFill>
          </a:ln>
          <a:effectLst/>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0" y="6525344"/>
            <a:ext cx="9144000" cy="0"/>
          </a:xfrm>
          <a:prstGeom prst="line">
            <a:avLst/>
          </a:prstGeom>
          <a:ln w="28575">
            <a:solidFill>
              <a:srgbClr val="B89D50"/>
            </a:solidFill>
          </a:ln>
          <a:effectLst/>
        </p:spPr>
        <p:style>
          <a:lnRef idx="1">
            <a:schemeClr val="accent1"/>
          </a:lnRef>
          <a:fillRef idx="0">
            <a:schemeClr val="accent1"/>
          </a:fillRef>
          <a:effectRef idx="0">
            <a:schemeClr val="accent1"/>
          </a:effectRef>
          <a:fontRef idx="minor">
            <a:schemeClr val="tx1"/>
          </a:fontRef>
        </p:style>
      </p:cxnSp>
      <p:pic>
        <p:nvPicPr>
          <p:cNvPr id="15" name="Picture 8" descr="E:\招聘设计\招聘宣传资料\LOGO\希望社会因为我们的存在而变的更加美好白底.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564904" y="5661248"/>
            <a:ext cx="3160405" cy="2988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6318424" y="498158"/>
            <a:ext cx="2790080" cy="338554"/>
          </a:xfrm>
          <a:prstGeom prst="rect">
            <a:avLst/>
          </a:prstGeom>
          <a:noFill/>
        </p:spPr>
        <p:txBody>
          <a:bodyPr wrap="square" rtlCol="0">
            <a:spAutoFit/>
          </a:bodyPr>
          <a:lstStyle/>
          <a:p>
            <a:r>
              <a:rPr lang="zh-CN" altLang="en-US" sz="1600" dirty="0" smtClean="0">
                <a:solidFill>
                  <a:srgbClr val="DDDDDD"/>
                </a:solidFill>
                <a:latin typeface="微软雅黑" panose="020B0503020204020204" pitchFamily="34" charset="-122"/>
                <a:ea typeface="微软雅黑" panose="020B0503020204020204" pitchFamily="34" charset="-122"/>
              </a:rPr>
              <a:t>筑造生活之美  构建绿色空间</a:t>
            </a:r>
            <a:endParaRPr lang="zh-CN" altLang="en-US" sz="1600" dirty="0">
              <a:solidFill>
                <a:srgbClr val="DDDDDD"/>
              </a:solidFill>
              <a:latin typeface="微软雅黑" panose="020B0503020204020204" pitchFamily="34" charset="-122"/>
              <a:ea typeface="微软雅黑" panose="020B0503020204020204" pitchFamily="34" charset="-122"/>
            </a:endParaRPr>
          </a:p>
        </p:txBody>
      </p:sp>
      <p:pic>
        <p:nvPicPr>
          <p:cNvPr id="3074" name="Picture 2" descr="E:\招聘设计\招聘宣传资料\LOGO\1黑.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508104" y="6612312"/>
            <a:ext cx="180000" cy="1500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招聘设计\招聘宣传资料\LOGO\4黑色.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788024" y="6612808"/>
            <a:ext cx="180000" cy="14908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桌面转移资料\3黑色.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6200000">
            <a:off x="5853185" y="6612312"/>
            <a:ext cx="180000" cy="1500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E:\招聘设计\招聘宣传资料\LOGO\4黑色.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148064" y="6612808"/>
            <a:ext cx="180000" cy="1490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798098" y="298103"/>
            <a:ext cx="3455814"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肇庆市现代筑美家居有限公司</a:t>
            </a:r>
            <a:endParaRPr lang="zh-CN" altLang="en-US" b="1" dirty="0">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925" y="4149080"/>
            <a:ext cx="8677026"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zh-CN" altLang="en-US" sz="4800" b="1" dirty="0" smtClean="0">
                <a:solidFill>
                  <a:srgbClr val="B89D50"/>
                </a:solidFill>
                <a:latin typeface="微软雅黑" panose="020B0503020204020204" pitchFamily="34" charset="-122"/>
                <a:ea typeface="微软雅黑" panose="020B0503020204020204" pitchFamily="34" charset="-122"/>
              </a:rPr>
              <a:t>请各位将手机调成静音或震动</a:t>
            </a:r>
            <a:endParaRPr lang="zh-CN" altLang="en-US" sz="4800" b="1" dirty="0">
              <a:solidFill>
                <a:srgbClr val="B89D5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17118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10</a:t>
            </a:fld>
            <a:endParaRPr lang="zh-CN"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49" y="1916833"/>
            <a:ext cx="8087859" cy="32403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611560" y="980728"/>
            <a:ext cx="2160240" cy="432048"/>
          </a:xfrm>
          <a:prstGeom prst="rect">
            <a:avLst/>
          </a:prstGeom>
          <a:solidFill>
            <a:srgbClr val="B89D50"/>
          </a:solidFill>
          <a:ln>
            <a:solidFill>
              <a:srgbClr val="B89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微软雅黑" panose="020B0503020204020204" pitchFamily="34" charset="-122"/>
                <a:ea typeface="微软雅黑" panose="020B0503020204020204" pitchFamily="34" charset="-122"/>
              </a:rPr>
              <a:t>发展历程</a:t>
            </a:r>
            <a:endParaRPr lang="zh-CN" alt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47315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11</a:t>
            </a:fld>
            <a:endParaRPr lang="zh-CN" altLang="en-US"/>
          </a:p>
        </p:txBody>
      </p:sp>
      <p:sp>
        <p:nvSpPr>
          <p:cNvPr id="3" name="矩形 2"/>
          <p:cNvSpPr/>
          <p:nvPr/>
        </p:nvSpPr>
        <p:spPr>
          <a:xfrm>
            <a:off x="539750" y="1772816"/>
            <a:ext cx="8064500" cy="1421928"/>
          </a:xfrm>
          <a:prstGeom prst="rect">
            <a:avLst/>
          </a:prstGeom>
        </p:spPr>
        <p:txBody>
          <a:bodyPr wrap="square">
            <a:spAutoFit/>
          </a:bodyPr>
          <a:lstStyle/>
          <a:p>
            <a:pPr indent="457200">
              <a:lnSpc>
                <a:spcPct val="120000"/>
              </a:lnSpc>
            </a:pPr>
            <a:r>
              <a:rPr lang="zh-CN" altLang="en-US" dirty="0">
                <a:latin typeface="微软雅黑" panose="020B0503020204020204" pitchFamily="34" charset="-122"/>
                <a:ea typeface="微软雅黑" panose="020B0503020204020204" pitchFamily="34" charset="-122"/>
              </a:rPr>
              <a:t>现代家居运用“国际化经验，地域化实践，设计提升值”的创新思想，糅合中西方设计理念，集结了对中式家居产品见解独到的国内深化制作设计团队以及对设计风格、趋势有优秀的判断和掌控能力的德国、意大利原创设计团队，打造了高端家居制造业</a:t>
            </a:r>
            <a:r>
              <a:rPr lang="zh-CN" altLang="en-US" dirty="0" smtClean="0">
                <a:latin typeface="微软雅黑" panose="020B0503020204020204" pitchFamily="34" charset="-122"/>
                <a:ea typeface="微软雅黑" panose="020B0503020204020204" pitchFamily="34" charset="-122"/>
              </a:rPr>
              <a:t>内首屈一指的</a:t>
            </a:r>
            <a:r>
              <a:rPr lang="zh-CN" altLang="en-US" dirty="0">
                <a:latin typeface="微软雅黑" panose="020B0503020204020204" pitchFamily="34" charset="-122"/>
                <a:ea typeface="微软雅黑" panose="020B0503020204020204" pitchFamily="34" charset="-122"/>
              </a:rPr>
              <a:t>精英团队。</a:t>
            </a:r>
          </a:p>
        </p:txBody>
      </p:sp>
      <p:sp>
        <p:nvSpPr>
          <p:cNvPr id="4" name="矩形 3"/>
          <p:cNvSpPr/>
          <p:nvPr/>
        </p:nvSpPr>
        <p:spPr>
          <a:xfrm>
            <a:off x="538408" y="980728"/>
            <a:ext cx="2160240" cy="432048"/>
          </a:xfrm>
          <a:prstGeom prst="rect">
            <a:avLst/>
          </a:prstGeom>
          <a:solidFill>
            <a:srgbClr val="B89D50"/>
          </a:solidFill>
          <a:ln>
            <a:solidFill>
              <a:srgbClr val="B89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微软雅黑" panose="020B0503020204020204" pitchFamily="34" charset="-122"/>
                <a:ea typeface="微软雅黑" panose="020B0503020204020204" pitchFamily="34" charset="-122"/>
              </a:rPr>
              <a:t>设计师团队</a:t>
            </a:r>
            <a:endParaRPr lang="zh-CN" altLang="en-US" sz="2400" b="1" dirty="0">
              <a:latin typeface="微软雅黑" panose="020B0503020204020204" pitchFamily="34" charset="-122"/>
              <a:ea typeface="微软雅黑" panose="020B0503020204020204" pitchFamily="34" charset="-122"/>
            </a:endParaRPr>
          </a:p>
        </p:txBody>
      </p:sp>
      <p:pic>
        <p:nvPicPr>
          <p:cNvPr id="11266" name="Picture 2" descr="d:\users\zuobaiquan\appdata\roaming\360se6\User Data\temp\manufacture-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62" y="3789040"/>
            <a:ext cx="3707138" cy="23831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68" name="Picture 4" descr="d:\users\zuobaiquan\appdata\roaming\360se6\User Data\temp\manufacture-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789040"/>
            <a:ext cx="3600970" cy="24482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 name="直接连接符 5"/>
          <p:cNvCxnSpPr/>
          <p:nvPr/>
        </p:nvCxnSpPr>
        <p:spPr>
          <a:xfrm>
            <a:off x="539750" y="3429000"/>
            <a:ext cx="80645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140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12</a:t>
            </a:fld>
            <a:endParaRPr lang="zh-CN" altLang="en-US"/>
          </a:p>
        </p:txBody>
      </p:sp>
      <p:sp>
        <p:nvSpPr>
          <p:cNvPr id="3" name="矩形 2"/>
          <p:cNvSpPr/>
          <p:nvPr/>
        </p:nvSpPr>
        <p:spPr>
          <a:xfrm>
            <a:off x="539750" y="1772816"/>
            <a:ext cx="8064500" cy="1061381"/>
          </a:xfrm>
          <a:prstGeom prst="rect">
            <a:avLst/>
          </a:prstGeom>
        </p:spPr>
        <p:txBody>
          <a:bodyPr wrap="square">
            <a:spAutoFit/>
          </a:bodyPr>
          <a:lstStyle/>
          <a:p>
            <a:pPr indent="457200">
              <a:lnSpc>
                <a:spcPct val="120000"/>
              </a:lnSpc>
            </a:pPr>
            <a:r>
              <a:rPr lang="zh-CN" altLang="en-US" dirty="0">
                <a:latin typeface="微软雅黑" panose="020B0503020204020204" pitchFamily="34" charset="-122"/>
                <a:ea typeface="微软雅黑" panose="020B0503020204020204" pitchFamily="34" charset="-122"/>
              </a:rPr>
              <a:t>碧桂园现代家居有限公司在成立之初，就始终坚持引进领先于国内外同行业的先进设备，使生产制造模式向高度的机械化、自动化方向发展。每个工厂都使用先进的</a:t>
            </a:r>
            <a:r>
              <a:rPr lang="zh-CN" altLang="en-US" dirty="0" smtClean="0">
                <a:latin typeface="微软雅黑" panose="020B0503020204020204" pitchFamily="34" charset="-122"/>
                <a:ea typeface="微软雅黑" panose="020B0503020204020204" pitchFamily="34" charset="-122"/>
              </a:rPr>
              <a:t>设备。</a:t>
            </a:r>
            <a:endParaRPr lang="zh-CN" altLang="en-US" dirty="0">
              <a:latin typeface="微软雅黑" panose="020B0503020204020204" pitchFamily="34" charset="-122"/>
              <a:ea typeface="微软雅黑" panose="020B0503020204020204" pitchFamily="34" charset="-122"/>
            </a:endParaRPr>
          </a:p>
        </p:txBody>
      </p:sp>
      <p:sp>
        <p:nvSpPr>
          <p:cNvPr id="4" name="矩形 3"/>
          <p:cNvSpPr/>
          <p:nvPr/>
        </p:nvSpPr>
        <p:spPr>
          <a:xfrm>
            <a:off x="550600" y="980728"/>
            <a:ext cx="2160240" cy="432048"/>
          </a:xfrm>
          <a:prstGeom prst="rect">
            <a:avLst/>
          </a:prstGeom>
          <a:solidFill>
            <a:srgbClr val="B89D50"/>
          </a:solidFill>
          <a:ln>
            <a:solidFill>
              <a:srgbClr val="B89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核心</a:t>
            </a:r>
            <a:r>
              <a:rPr lang="zh-CN" altLang="en-US" sz="2400" b="1" dirty="0" smtClean="0">
                <a:latin typeface="微软雅黑" panose="020B0503020204020204" pitchFamily="34" charset="-122"/>
                <a:ea typeface="微软雅黑" panose="020B0503020204020204" pitchFamily="34" charset="-122"/>
              </a:rPr>
              <a:t>优势</a:t>
            </a:r>
            <a:endParaRPr lang="zh-CN" altLang="en-US" sz="2400" b="1" dirty="0">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539750" y="3429000"/>
            <a:ext cx="80645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3316" name="Picture 4" descr="d:\users\zuobaiquan\appdata\roaming\360se6\User Data\temp\manufacture-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806" y="3537083"/>
            <a:ext cx="8164098" cy="2916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9635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13</a:t>
            </a:fld>
            <a:endParaRPr lang="zh-CN" altLang="en-US"/>
          </a:p>
        </p:txBody>
      </p:sp>
      <p:sp>
        <p:nvSpPr>
          <p:cNvPr id="3" name="矩形 2"/>
          <p:cNvSpPr/>
          <p:nvPr/>
        </p:nvSpPr>
        <p:spPr>
          <a:xfrm>
            <a:off x="539552" y="1556792"/>
            <a:ext cx="8064500" cy="1205266"/>
          </a:xfrm>
          <a:prstGeom prst="rect">
            <a:avLst/>
          </a:prstGeom>
        </p:spPr>
        <p:txBody>
          <a:bodyPr wrap="square">
            <a:spAutoFit/>
          </a:bodyPr>
          <a:lstStyle/>
          <a:p>
            <a:pPr indent="457200">
              <a:lnSpc>
                <a:spcPts val="3000"/>
              </a:lnSpc>
            </a:pPr>
            <a:r>
              <a:rPr lang="zh-CN" altLang="en-US" dirty="0" smtClean="0">
                <a:latin typeface="微软雅黑" panose="020B0503020204020204" pitchFamily="34" charset="-122"/>
                <a:ea typeface="微软雅黑" panose="020B0503020204020204" pitchFamily="34" charset="-122"/>
              </a:rPr>
              <a:t>目前</a:t>
            </a:r>
            <a:r>
              <a:rPr lang="zh-CN" altLang="en-US" dirty="0">
                <a:latin typeface="微软雅黑" panose="020B0503020204020204" pitchFamily="34" charset="-122"/>
                <a:ea typeface="微软雅黑" panose="020B0503020204020204" pitchFamily="34" charset="-122"/>
              </a:rPr>
              <a:t>公司</a:t>
            </a:r>
            <a:r>
              <a:rPr lang="zh-CN" altLang="zh-CN" dirty="0">
                <a:latin typeface="微软雅黑" panose="020B0503020204020204" pitchFamily="34" charset="-122"/>
                <a:ea typeface="微软雅黑" panose="020B0503020204020204" pitchFamily="34" charset="-122"/>
              </a:rPr>
              <a:t>拥有地板厂、橱柜厂、家具厂、涂装厂、</a:t>
            </a:r>
            <a:r>
              <a:rPr lang="en-US" altLang="zh-CN" dirty="0">
                <a:latin typeface="微软雅黑" panose="020B0503020204020204" pitchFamily="34" charset="-122"/>
                <a:ea typeface="微软雅黑" panose="020B0503020204020204" pitchFamily="34" charset="-122"/>
              </a:rPr>
              <a:t>PVC</a:t>
            </a:r>
            <a:r>
              <a:rPr lang="zh-CN" altLang="zh-CN" dirty="0">
                <a:latin typeface="微软雅黑" panose="020B0503020204020204" pitchFamily="34" charset="-122"/>
                <a:ea typeface="微软雅黑" panose="020B0503020204020204" pitchFamily="34" charset="-122"/>
              </a:rPr>
              <a:t>门厂、夹板门厂、样品厂和沙发厂</a:t>
            </a:r>
            <a:r>
              <a:rPr lang="en-US" altLang="zh-CN" dirty="0">
                <a:latin typeface="微软雅黑" panose="020B0503020204020204" pitchFamily="34" charset="-122"/>
                <a:ea typeface="微软雅黑" panose="020B0503020204020204" pitchFamily="34" charset="-122"/>
              </a:rPr>
              <a:t>8</a:t>
            </a:r>
            <a:r>
              <a:rPr lang="zh-CN" altLang="zh-CN" dirty="0">
                <a:latin typeface="微软雅黑" panose="020B0503020204020204" pitchFamily="34" charset="-122"/>
                <a:ea typeface="微软雅黑" panose="020B0503020204020204" pitchFamily="34" charset="-122"/>
              </a:rPr>
              <a:t>大生产工厂。</a:t>
            </a:r>
            <a:r>
              <a:rPr lang="zh-CN" altLang="en-US" dirty="0">
                <a:latin typeface="微软雅黑" panose="020B0503020204020204" pitchFamily="34" charset="-122"/>
                <a:ea typeface="微软雅黑" panose="020B0503020204020204" pitchFamily="34" charset="-122"/>
              </a:rPr>
              <a:t>基本上能够满足集团各项目的需求，保证集团的交楼计划</a:t>
            </a:r>
            <a:r>
              <a:rPr lang="zh-CN" altLang="en-US" dirty="0" smtClean="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sp>
        <p:nvSpPr>
          <p:cNvPr id="4" name="矩形 3"/>
          <p:cNvSpPr/>
          <p:nvPr/>
        </p:nvSpPr>
        <p:spPr>
          <a:xfrm>
            <a:off x="550600" y="980728"/>
            <a:ext cx="2160240" cy="432048"/>
          </a:xfrm>
          <a:prstGeom prst="rect">
            <a:avLst/>
          </a:prstGeom>
          <a:solidFill>
            <a:srgbClr val="B89D50"/>
          </a:solidFill>
          <a:ln>
            <a:solidFill>
              <a:srgbClr val="B89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核心</a:t>
            </a:r>
            <a:r>
              <a:rPr lang="zh-CN" altLang="en-US" sz="2400" b="1" dirty="0" smtClean="0">
                <a:latin typeface="微软雅黑" panose="020B0503020204020204" pitchFamily="34" charset="-122"/>
                <a:ea typeface="微软雅黑" panose="020B0503020204020204" pitchFamily="34" charset="-122"/>
              </a:rPr>
              <a:t>优势</a:t>
            </a:r>
            <a:endParaRPr lang="zh-CN" altLang="en-US" sz="2400" b="1" dirty="0">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539750" y="3429000"/>
            <a:ext cx="80645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4338" name="Picture 2" descr="d:\users\zuobaiquan\appdata\roaming\360se6\User Data\temp\manufacture-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791043"/>
            <a:ext cx="8064698" cy="36622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958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14</a:t>
            </a:fld>
            <a:endParaRPr lang="zh-CN" altLang="en-US"/>
          </a:p>
        </p:txBody>
      </p:sp>
      <p:sp>
        <p:nvSpPr>
          <p:cNvPr id="4" name="矩形 3"/>
          <p:cNvSpPr/>
          <p:nvPr/>
        </p:nvSpPr>
        <p:spPr>
          <a:xfrm>
            <a:off x="550600" y="980728"/>
            <a:ext cx="2160240" cy="432048"/>
          </a:xfrm>
          <a:prstGeom prst="rect">
            <a:avLst/>
          </a:prstGeom>
          <a:solidFill>
            <a:srgbClr val="B89D50"/>
          </a:solidFill>
          <a:ln>
            <a:solidFill>
              <a:srgbClr val="B89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微软雅黑" panose="020B0503020204020204" pitchFamily="34" charset="-122"/>
                <a:ea typeface="微软雅黑" panose="020B0503020204020204" pitchFamily="34" charset="-122"/>
              </a:rPr>
              <a:t>企业文化</a:t>
            </a:r>
            <a:endParaRPr lang="zh-CN" altLang="en-US" sz="2400" b="1" dirty="0">
              <a:latin typeface="微软雅黑" panose="020B0503020204020204" pitchFamily="34" charset="-122"/>
              <a:ea typeface="微软雅黑" panose="020B0503020204020204" pitchFamily="34" charset="-122"/>
            </a:endParaRPr>
          </a:p>
        </p:txBody>
      </p:sp>
      <p:sp>
        <p:nvSpPr>
          <p:cNvPr id="5" name="矩形 4"/>
          <p:cNvSpPr/>
          <p:nvPr/>
        </p:nvSpPr>
        <p:spPr>
          <a:xfrm>
            <a:off x="539552" y="1844824"/>
            <a:ext cx="1236236" cy="400110"/>
          </a:xfrm>
          <a:prstGeom prst="rect">
            <a:avLst/>
          </a:prstGeom>
        </p:spPr>
        <p:txBody>
          <a:bodyPr wrap="non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2000" b="1" spc="50" dirty="0">
                <a:ln w="11430"/>
                <a:solidFill>
                  <a:srgbClr val="00889F"/>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企业使命</a:t>
            </a:r>
          </a:p>
        </p:txBody>
      </p:sp>
      <p:sp>
        <p:nvSpPr>
          <p:cNvPr id="8" name="矩形 7"/>
          <p:cNvSpPr/>
          <p:nvPr/>
        </p:nvSpPr>
        <p:spPr>
          <a:xfrm>
            <a:off x="2161758" y="1860213"/>
            <a:ext cx="4108817" cy="369332"/>
          </a:xfrm>
          <a:prstGeom prst="rect">
            <a:avLst/>
          </a:prstGeom>
        </p:spPr>
        <p:txBody>
          <a:bodyPr wrap="none" anchor="ctr">
            <a:spAutoFit/>
          </a:bodyPr>
          <a:lstStyle/>
          <a:p>
            <a:r>
              <a:rPr lang="zh-CN" altLang="en-US" dirty="0">
                <a:latin typeface="微软雅黑" panose="020B0503020204020204" pitchFamily="34" charset="-122"/>
                <a:ea typeface="微软雅黑" panose="020B0503020204020204" pitchFamily="34" charset="-122"/>
              </a:rPr>
              <a:t>希望世界因我们的筑造而变得更加美好</a:t>
            </a:r>
          </a:p>
        </p:txBody>
      </p:sp>
      <p:sp>
        <p:nvSpPr>
          <p:cNvPr id="9" name="矩形 8"/>
          <p:cNvSpPr/>
          <p:nvPr/>
        </p:nvSpPr>
        <p:spPr>
          <a:xfrm>
            <a:off x="2161758" y="3012341"/>
            <a:ext cx="4339650" cy="369332"/>
          </a:xfrm>
          <a:prstGeom prst="rect">
            <a:avLst/>
          </a:prstGeom>
        </p:spPr>
        <p:txBody>
          <a:bodyPr wrap="none" anchor="ctr">
            <a:spAutoFit/>
          </a:bodyPr>
          <a:lstStyle/>
          <a:p>
            <a:r>
              <a:rPr lang="zh-CN" altLang="en-US" dirty="0">
                <a:latin typeface="微软雅黑" panose="020B0503020204020204" pitchFamily="34" charset="-122"/>
                <a:ea typeface="微软雅黑" panose="020B0503020204020204" pitchFamily="34" charset="-122"/>
              </a:rPr>
              <a:t>我们要做爱艺术、爱生活的阳光家居企业</a:t>
            </a:r>
          </a:p>
        </p:txBody>
      </p:sp>
      <p:sp>
        <p:nvSpPr>
          <p:cNvPr id="10" name="矩形 9"/>
          <p:cNvSpPr/>
          <p:nvPr/>
        </p:nvSpPr>
        <p:spPr>
          <a:xfrm>
            <a:off x="539552" y="2996952"/>
            <a:ext cx="1499128" cy="400110"/>
          </a:xfrm>
          <a:prstGeom prst="rect">
            <a:avLst/>
          </a:prstGeom>
        </p:spPr>
        <p:txBody>
          <a:bodyPr wrap="non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2000" b="1" spc="50" dirty="0">
                <a:ln w="11430"/>
                <a:solidFill>
                  <a:srgbClr val="00889F"/>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核心价值观</a:t>
            </a:r>
          </a:p>
        </p:txBody>
      </p:sp>
      <p:sp>
        <p:nvSpPr>
          <p:cNvPr id="11" name="矩形 10"/>
          <p:cNvSpPr/>
          <p:nvPr/>
        </p:nvSpPr>
        <p:spPr>
          <a:xfrm>
            <a:off x="539552" y="4097887"/>
            <a:ext cx="1236236" cy="400110"/>
          </a:xfrm>
          <a:prstGeom prst="rect">
            <a:avLst/>
          </a:prstGeom>
        </p:spPr>
        <p:txBody>
          <a:bodyPr wrap="non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2000" b="1" spc="50" dirty="0">
                <a:ln w="11430"/>
                <a:solidFill>
                  <a:srgbClr val="00889F"/>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战略愿景</a:t>
            </a:r>
          </a:p>
        </p:txBody>
      </p:sp>
      <p:sp>
        <p:nvSpPr>
          <p:cNvPr id="12" name="矩形 11"/>
          <p:cNvSpPr/>
          <p:nvPr/>
        </p:nvSpPr>
        <p:spPr>
          <a:xfrm>
            <a:off x="2161758" y="4113276"/>
            <a:ext cx="2031325" cy="369332"/>
          </a:xfrm>
          <a:prstGeom prst="rect">
            <a:avLst/>
          </a:prstGeom>
        </p:spPr>
        <p:txBody>
          <a:bodyPr wrap="none" anchor="ctr">
            <a:spAutoFit/>
          </a:bodyPr>
          <a:lstStyle/>
          <a:p>
            <a:r>
              <a:rPr lang="zh-CN" altLang="en-US" dirty="0">
                <a:latin typeface="微软雅黑" panose="020B0503020204020204" pitchFamily="34" charset="-122"/>
                <a:ea typeface="微软雅黑" panose="020B0503020204020204" pitchFamily="34" charset="-122"/>
              </a:rPr>
              <a:t>创造百年精典企业</a:t>
            </a:r>
          </a:p>
        </p:txBody>
      </p:sp>
      <p:sp>
        <p:nvSpPr>
          <p:cNvPr id="13" name="矩形 12"/>
          <p:cNvSpPr/>
          <p:nvPr/>
        </p:nvSpPr>
        <p:spPr>
          <a:xfrm>
            <a:off x="2161758" y="5316597"/>
            <a:ext cx="4570482" cy="369332"/>
          </a:xfrm>
          <a:prstGeom prst="rect">
            <a:avLst/>
          </a:prstGeom>
        </p:spPr>
        <p:txBody>
          <a:bodyPr wrap="none" anchor="ctr">
            <a:spAutoFit/>
          </a:bodyPr>
          <a:lstStyle/>
          <a:p>
            <a:r>
              <a:rPr lang="zh-CN" altLang="en-US" dirty="0">
                <a:latin typeface="微软雅黑" panose="020B0503020204020204" pitchFamily="34" charset="-122"/>
                <a:ea typeface="微软雅黑" panose="020B0503020204020204" pitchFamily="34" charset="-122"/>
              </a:rPr>
              <a:t>以德为本，德才兼备，不拘一格，能者居上</a:t>
            </a:r>
          </a:p>
        </p:txBody>
      </p:sp>
      <p:sp>
        <p:nvSpPr>
          <p:cNvPr id="14" name="矩形 13"/>
          <p:cNvSpPr/>
          <p:nvPr/>
        </p:nvSpPr>
        <p:spPr>
          <a:xfrm>
            <a:off x="539552" y="5301208"/>
            <a:ext cx="1236236" cy="400110"/>
          </a:xfrm>
          <a:prstGeom prst="rect">
            <a:avLst/>
          </a:prstGeom>
        </p:spPr>
        <p:txBody>
          <a:bodyPr wrap="non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2000" b="1" spc="50" dirty="0">
                <a:ln w="11430"/>
                <a:solidFill>
                  <a:srgbClr val="00889F"/>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人才理念</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78" y="2558414"/>
            <a:ext cx="1384202" cy="9911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0950" y="1390026"/>
            <a:ext cx="1395530" cy="9588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29266"/>
          <a:stretch/>
        </p:blipFill>
        <p:spPr bwMode="auto">
          <a:xfrm>
            <a:off x="7093562" y="3759132"/>
            <a:ext cx="1382918" cy="10445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80" y="5013176"/>
            <a:ext cx="1384200" cy="10428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直接连接符 19"/>
          <p:cNvCxnSpPr/>
          <p:nvPr/>
        </p:nvCxnSpPr>
        <p:spPr>
          <a:xfrm>
            <a:off x="611560" y="2348880"/>
            <a:ext cx="5616624"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11560" y="3501008"/>
            <a:ext cx="5616624"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11560" y="4509120"/>
            <a:ext cx="5616624"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11560" y="5805264"/>
            <a:ext cx="5616624"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092280" y="1412776"/>
            <a:ext cx="0" cy="4680520"/>
          </a:xfrm>
          <a:prstGeom prst="line">
            <a:avLst/>
          </a:prstGeom>
          <a:ln>
            <a:solidFill>
              <a:schemeClr val="bg1">
                <a:lumMod val="75000"/>
                <a:alpha val="87059"/>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460432" y="1412776"/>
            <a:ext cx="0" cy="4680520"/>
          </a:xfrm>
          <a:prstGeom prst="line">
            <a:avLst/>
          </a:prstGeom>
          <a:ln>
            <a:solidFill>
              <a:schemeClr val="bg1">
                <a:lumMod val="75000"/>
                <a:alpha val="87059"/>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004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15</a:t>
            </a:fld>
            <a:endParaRPr lang="zh-CN" altLang="en-US"/>
          </a:p>
        </p:txBody>
      </p:sp>
      <p:pic>
        <p:nvPicPr>
          <p:cNvPr id="10242" name="Picture 2" descr="E:\公司活动照片\公司活动照片\表彰大会\表彰大会照片\DSC_01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588"/>
          <a:stretch/>
        </p:blipFill>
        <p:spPr bwMode="auto">
          <a:xfrm>
            <a:off x="539750" y="1052736"/>
            <a:ext cx="4032250" cy="24482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43" name="Picture 3" descr="E:\公司活动照片\公司活动照片\篮球比赛\DSC_05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836"/>
          <a:stretch/>
        </p:blipFill>
        <p:spPr bwMode="auto">
          <a:xfrm>
            <a:off x="4788024" y="1052736"/>
            <a:ext cx="3816226" cy="24482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44" name="Picture 4" descr="E:\公司活动照片\公司活动照片\劳动技能竞赛\IMG_40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317" b="16076"/>
          <a:stretch/>
        </p:blipFill>
        <p:spPr bwMode="auto">
          <a:xfrm>
            <a:off x="539750" y="3717032"/>
            <a:ext cx="4103688" cy="25202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45" name="Picture 5" descr="E:\公司活动照片\公司活动照片\乒乓球比赛\DSC_00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3717032"/>
            <a:ext cx="3816226" cy="25202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椭圆 2"/>
          <p:cNvSpPr/>
          <p:nvPr/>
        </p:nvSpPr>
        <p:spPr>
          <a:xfrm>
            <a:off x="3851920" y="2925465"/>
            <a:ext cx="1440160" cy="1440160"/>
          </a:xfrm>
          <a:prstGeom prst="ellipse">
            <a:avLst/>
          </a:prstGeom>
          <a:solidFill>
            <a:srgbClr val="B89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文体活动</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24932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16</a:t>
            </a:fld>
            <a:endParaRPr lang="zh-CN" altLang="en-US"/>
          </a:p>
        </p:txBody>
      </p:sp>
      <p:grpSp>
        <p:nvGrpSpPr>
          <p:cNvPr id="4" name="组合 3"/>
          <p:cNvGrpSpPr>
            <a:grpSpLocks/>
          </p:cNvGrpSpPr>
          <p:nvPr/>
        </p:nvGrpSpPr>
        <p:grpSpPr bwMode="auto">
          <a:xfrm>
            <a:off x="1679277" y="2276872"/>
            <a:ext cx="6061075" cy="2921000"/>
            <a:chOff x="1479177" y="2163763"/>
            <a:chExt cx="6061075" cy="2921000"/>
          </a:xfrm>
        </p:grpSpPr>
        <p:sp>
          <p:nvSpPr>
            <p:cNvPr id="5" name="任意多边形 4"/>
            <p:cNvSpPr/>
            <p:nvPr/>
          </p:nvSpPr>
          <p:spPr>
            <a:xfrm>
              <a:off x="147917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8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一</a:t>
              </a:r>
              <a:endParaRPr lang="zh-CN" altLang="en-US" sz="2600" b="1" dirty="0">
                <a:latin typeface="微软雅黑" pitchFamily="34" charset="-122"/>
                <a:ea typeface="微软雅黑" pitchFamily="34" charset="-122"/>
              </a:endParaRPr>
            </a:p>
          </p:txBody>
        </p:sp>
        <p:sp>
          <p:nvSpPr>
            <p:cNvPr id="6" name="任意多边形 5"/>
            <p:cNvSpPr/>
            <p:nvPr/>
          </p:nvSpPr>
          <p:spPr>
            <a:xfrm>
              <a:off x="2471365"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二</a:t>
              </a:r>
              <a:endParaRPr lang="zh-CN" altLang="en-US" sz="2600" b="1" dirty="0">
                <a:latin typeface="微软雅黑" pitchFamily="34" charset="-122"/>
                <a:ea typeface="微软雅黑" pitchFamily="34" charset="-122"/>
              </a:endParaRPr>
            </a:p>
          </p:txBody>
        </p:sp>
        <p:sp>
          <p:nvSpPr>
            <p:cNvPr id="7" name="任意多边形 6"/>
            <p:cNvSpPr/>
            <p:nvPr/>
          </p:nvSpPr>
          <p:spPr>
            <a:xfrm>
              <a:off x="3461965" y="2163763"/>
              <a:ext cx="1103312"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85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三</a:t>
              </a:r>
              <a:endParaRPr lang="zh-CN" altLang="en-US" sz="2600" b="1" dirty="0">
                <a:latin typeface="微软雅黑" pitchFamily="34" charset="-122"/>
                <a:ea typeface="微软雅黑" pitchFamily="34" charset="-122"/>
              </a:endParaRPr>
            </a:p>
          </p:txBody>
        </p:sp>
        <p:sp>
          <p:nvSpPr>
            <p:cNvPr id="8" name="任意多边形 7"/>
            <p:cNvSpPr/>
            <p:nvPr/>
          </p:nvSpPr>
          <p:spPr>
            <a:xfrm>
              <a:off x="4454152"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85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四</a:t>
              </a:r>
              <a:endParaRPr lang="zh-CN" altLang="en-US" sz="2600" b="1" dirty="0">
                <a:latin typeface="微软雅黑" pitchFamily="34" charset="-122"/>
                <a:ea typeface="微软雅黑" pitchFamily="34" charset="-122"/>
              </a:endParaRPr>
            </a:p>
          </p:txBody>
        </p:sp>
        <p:sp>
          <p:nvSpPr>
            <p:cNvPr id="9" name="任意多边形 8"/>
            <p:cNvSpPr/>
            <p:nvPr/>
          </p:nvSpPr>
          <p:spPr>
            <a:xfrm>
              <a:off x="5446340"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85000"/>
              </a:schemeClr>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五</a:t>
              </a:r>
              <a:endParaRPr lang="zh-CN" altLang="en-US" sz="2600" b="1" dirty="0">
                <a:latin typeface="微软雅黑" pitchFamily="34" charset="-122"/>
                <a:ea typeface="微软雅黑" pitchFamily="34" charset="-122"/>
              </a:endParaRPr>
            </a:p>
          </p:txBody>
        </p:sp>
        <p:sp>
          <p:nvSpPr>
            <p:cNvPr id="10" name="任意多边形 9"/>
            <p:cNvSpPr/>
            <p:nvPr/>
          </p:nvSpPr>
          <p:spPr>
            <a:xfrm>
              <a:off x="643852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8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六</a:t>
              </a:r>
              <a:endParaRPr lang="zh-CN" altLang="en-US" sz="2600" b="1" dirty="0">
                <a:latin typeface="微软雅黑" pitchFamily="34" charset="-122"/>
                <a:ea typeface="微软雅黑" pitchFamily="34" charset="-122"/>
              </a:endParaRPr>
            </a:p>
          </p:txBody>
        </p:sp>
        <p:sp>
          <p:nvSpPr>
            <p:cNvPr id="12" name="TextBox 8"/>
            <p:cNvSpPr txBox="1">
              <a:spLocks noChangeArrowheads="1"/>
            </p:cNvSpPr>
            <p:nvPr/>
          </p:nvSpPr>
          <p:spPr bwMode="auto">
            <a:xfrm>
              <a:off x="1710992" y="2852738"/>
              <a:ext cx="553998"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smtClean="0">
                  <a:solidFill>
                    <a:schemeClr val="bg1">
                      <a:lumMod val="85000"/>
                    </a:schemeClr>
                  </a:solidFill>
                  <a:latin typeface="微软雅黑" pitchFamily="34" charset="-122"/>
                  <a:ea typeface="微软雅黑" pitchFamily="34" charset="-122"/>
                </a:rPr>
                <a:t>公司简介</a:t>
              </a:r>
              <a:endParaRPr lang="zh-CN" altLang="en-US" sz="2400" b="1" dirty="0">
                <a:solidFill>
                  <a:schemeClr val="bg1">
                    <a:lumMod val="85000"/>
                  </a:schemeClr>
                </a:solidFill>
                <a:latin typeface="微软雅黑" pitchFamily="34" charset="-122"/>
                <a:ea typeface="微软雅黑" pitchFamily="34" charset="-122"/>
              </a:endParaRPr>
            </a:p>
          </p:txBody>
        </p:sp>
        <p:sp>
          <p:nvSpPr>
            <p:cNvPr id="15" name="TextBox 12"/>
            <p:cNvSpPr txBox="1">
              <a:spLocks noChangeArrowheads="1"/>
            </p:cNvSpPr>
            <p:nvPr/>
          </p:nvSpPr>
          <p:spPr bwMode="auto">
            <a:xfrm>
              <a:off x="3782243" y="2852738"/>
              <a:ext cx="553998"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招聘岗位</a:t>
              </a:r>
            </a:p>
          </p:txBody>
        </p:sp>
        <p:sp>
          <p:nvSpPr>
            <p:cNvPr id="16" name="TextBox 13"/>
            <p:cNvSpPr txBox="1">
              <a:spLocks noChangeArrowheads="1"/>
            </p:cNvSpPr>
            <p:nvPr/>
          </p:nvSpPr>
          <p:spPr bwMode="auto">
            <a:xfrm>
              <a:off x="4863330" y="2852738"/>
              <a:ext cx="553998"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薪酬福利</a:t>
              </a:r>
            </a:p>
          </p:txBody>
        </p:sp>
        <p:sp>
          <p:nvSpPr>
            <p:cNvPr id="17" name="TextBox 14"/>
            <p:cNvSpPr txBox="1">
              <a:spLocks noChangeArrowheads="1"/>
            </p:cNvSpPr>
            <p:nvPr/>
          </p:nvSpPr>
          <p:spPr bwMode="auto">
            <a:xfrm>
              <a:off x="5798368" y="2852738"/>
              <a:ext cx="553998"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职业发展</a:t>
              </a:r>
            </a:p>
          </p:txBody>
        </p:sp>
        <p:sp>
          <p:nvSpPr>
            <p:cNvPr id="18" name="TextBox 15"/>
            <p:cNvSpPr txBox="1">
              <a:spLocks noChangeArrowheads="1"/>
            </p:cNvSpPr>
            <p:nvPr/>
          </p:nvSpPr>
          <p:spPr bwMode="auto">
            <a:xfrm>
              <a:off x="6806430" y="2852738"/>
              <a:ext cx="553998"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培训体系</a:t>
              </a:r>
            </a:p>
          </p:txBody>
        </p:sp>
        <p:sp>
          <p:nvSpPr>
            <p:cNvPr id="19" name="TextBox 8"/>
            <p:cNvSpPr txBox="1">
              <a:spLocks noChangeArrowheads="1"/>
            </p:cNvSpPr>
            <p:nvPr/>
          </p:nvSpPr>
          <p:spPr bwMode="auto">
            <a:xfrm>
              <a:off x="2702123"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latin typeface="微软雅黑" pitchFamily="34" charset="-122"/>
                  <a:ea typeface="微软雅黑" pitchFamily="34" charset="-122"/>
                </a:rPr>
                <a:t>产品介绍</a:t>
              </a:r>
            </a:p>
          </p:txBody>
        </p:sp>
      </p:grpSp>
    </p:spTree>
    <p:extLst>
      <p:ext uri="{BB962C8B-B14F-4D97-AF65-F5344CB8AC3E}">
        <p14:creationId xmlns:p14="http://schemas.microsoft.com/office/powerpoint/2010/main" val="142551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19263"/>
            <a:ext cx="8064499" cy="35794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灯片编号占位符 1"/>
          <p:cNvSpPr>
            <a:spLocks noGrp="1"/>
          </p:cNvSpPr>
          <p:nvPr>
            <p:ph type="sldNum" sz="quarter" idx="12"/>
          </p:nvPr>
        </p:nvSpPr>
        <p:spPr/>
        <p:txBody>
          <a:bodyPr/>
          <a:lstStyle/>
          <a:p>
            <a:fld id="{0C913308-F349-4B6D-A68A-DD1791B4A57B}" type="slidenum">
              <a:rPr lang="zh-CN" altLang="en-US" smtClean="0"/>
              <a:t>17</a:t>
            </a:fld>
            <a:endParaRPr lang="zh-CN" altLang="en-US"/>
          </a:p>
        </p:txBody>
      </p:sp>
      <p:sp>
        <p:nvSpPr>
          <p:cNvPr id="3" name="矩形 2"/>
          <p:cNvSpPr/>
          <p:nvPr/>
        </p:nvSpPr>
        <p:spPr>
          <a:xfrm>
            <a:off x="539750" y="2018959"/>
            <a:ext cx="4752330" cy="2332946"/>
          </a:xfrm>
          <a:prstGeom prst="rect">
            <a:avLst/>
          </a:prstGeom>
        </p:spPr>
        <p:txBody>
          <a:bodyPr wrap="square">
            <a:spAutoFit/>
          </a:bodyPr>
          <a:lstStyle/>
          <a:p>
            <a:pPr>
              <a:lnSpc>
                <a:spcPct val="130000"/>
              </a:lnSpc>
            </a:pPr>
            <a:r>
              <a:rPr lang="zh-CN" altLang="en-US" sz="1600" dirty="0">
                <a:latin typeface="微软雅黑" panose="020B0503020204020204" pitchFamily="34" charset="-122"/>
                <a:ea typeface="微软雅黑" panose="020B0503020204020204" pitchFamily="34" charset="-122"/>
              </a:rPr>
              <a:t>安吉士门</a:t>
            </a:r>
          </a:p>
          <a:p>
            <a:pPr>
              <a:lnSpc>
                <a:spcPct val="130000"/>
              </a:lnSpc>
            </a:pPr>
            <a:r>
              <a:rPr lang="zh-CN" altLang="en-US" sz="1600" dirty="0">
                <a:latin typeface="微软雅黑" panose="020B0503020204020204" pitchFamily="34" charset="-122"/>
                <a:ea typeface="微软雅黑" panose="020B0503020204020204" pitchFamily="34" charset="-122"/>
              </a:rPr>
              <a:t>　　现代筑美旗下独立品牌，专营高品质门系列产品。</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公司研发生产的高档实木复合工艺门</a:t>
            </a:r>
            <a:r>
              <a:rPr lang="en-US" altLang="zh-CN" sz="1600" dirty="0">
                <a:solidFill>
                  <a:schemeClr val="bg1">
                    <a:lumMod val="50000"/>
                  </a:schemeClr>
                </a:solidFill>
                <a:latin typeface="微软雅黑" panose="020B0503020204020204" pitchFamily="34" charset="-122"/>
                <a:ea typeface="微软雅黑" panose="020B0503020204020204" pitchFamily="34" charset="-122"/>
              </a:rPr>
              <a:t>—— </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其基材为天然香衫木指接材，外贴高档强化复合板，天然香衫木饰面经过全封闭无尘环保烤漆。安吉士木门隔音、保温、色泽鲜艳、美观大方、稳定性好，不开裂不变形。</a:t>
            </a:r>
          </a:p>
        </p:txBody>
      </p:sp>
    </p:spTree>
    <p:extLst>
      <p:ext uri="{BB962C8B-B14F-4D97-AF65-F5344CB8AC3E}">
        <p14:creationId xmlns:p14="http://schemas.microsoft.com/office/powerpoint/2010/main" val="4104580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18</a:t>
            </a:fld>
            <a:endParaRPr lang="zh-CN" alt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756"/>
          <a:stretch/>
        </p:blipFill>
        <p:spPr bwMode="auto">
          <a:xfrm>
            <a:off x="539750" y="965200"/>
            <a:ext cx="8064500" cy="34004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611560" y="4365625"/>
            <a:ext cx="7992690" cy="2012859"/>
          </a:xfrm>
          <a:prstGeom prst="rect">
            <a:avLst/>
          </a:prstGeom>
        </p:spPr>
        <p:txBody>
          <a:bodyPr wrap="square">
            <a:spAutoFit/>
          </a:bodyPr>
          <a:lstStyle/>
          <a:p>
            <a:pPr>
              <a:lnSpc>
                <a:spcPct val="130000"/>
              </a:lnSpc>
            </a:pPr>
            <a:r>
              <a:rPr lang="zh-CN" altLang="en-US" sz="1600" dirty="0">
                <a:latin typeface="微软雅黑" panose="020B0503020204020204" pitchFamily="34" charset="-122"/>
                <a:ea typeface="微软雅黑" panose="020B0503020204020204" pitchFamily="34" charset="-122"/>
              </a:rPr>
              <a:t>居坦地板</a:t>
            </a:r>
          </a:p>
          <a:p>
            <a:pPr>
              <a:lnSpc>
                <a:spcPct val="130000"/>
              </a:lnSpc>
            </a:pPr>
            <a:r>
              <a:rPr lang="zh-CN" altLang="en-US" sz="1600" dirty="0">
                <a:latin typeface="微软雅黑" panose="020B0503020204020204" pitchFamily="34" charset="-122"/>
                <a:ea typeface="微软雅黑" panose="020B0503020204020204" pitchFamily="34" charset="-122"/>
              </a:rPr>
              <a:t>　　现代筑美旗下独立运营的专业地板品牌，主营各种高品质地板。</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居坦“</a:t>
            </a:r>
            <a:r>
              <a:rPr lang="en-US" altLang="zh-CN" sz="1600" dirty="0">
                <a:solidFill>
                  <a:schemeClr val="bg1">
                    <a:lumMod val="50000"/>
                  </a:schemeClr>
                </a:solidFill>
                <a:latin typeface="微软雅黑" panose="020B0503020204020204" pitchFamily="34" charset="-122"/>
                <a:ea typeface="微软雅黑" panose="020B0503020204020204" pitchFamily="34" charset="-122"/>
              </a:rPr>
              <a:t>V”</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型槽系列板</a:t>
            </a:r>
            <a:r>
              <a:rPr lang="en-US" altLang="zh-CN" sz="16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源自美洲原始实木板材的启迪，经现代家居研发中心参照欧美最新流行的前沿风格，在层面处理上突破传统压模工艺，逼真地再现自然切割后的木材纹理，在花色上让您有了更多选择。“</a:t>
            </a:r>
            <a:r>
              <a:rPr lang="en-US" altLang="zh-CN" sz="1600" dirty="0">
                <a:solidFill>
                  <a:schemeClr val="bg1">
                    <a:lumMod val="50000"/>
                  </a:schemeClr>
                </a:solidFill>
                <a:latin typeface="微软雅黑" panose="020B0503020204020204" pitchFamily="34" charset="-122"/>
                <a:ea typeface="微软雅黑" panose="020B0503020204020204" pitchFamily="34" charset="-122"/>
              </a:rPr>
              <a:t>V”</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生活给您带来“实木”享受，在感观上吸取实木地板的特点，规格尺寸接近实木</a:t>
            </a: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地板。</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84336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19</a:t>
            </a:fld>
            <a:endParaRPr lang="zh-CN" altLang="en-US"/>
          </a:p>
        </p:txBody>
      </p:sp>
      <p:sp>
        <p:nvSpPr>
          <p:cNvPr id="3" name="矩形 2"/>
          <p:cNvSpPr/>
          <p:nvPr/>
        </p:nvSpPr>
        <p:spPr>
          <a:xfrm>
            <a:off x="611560" y="4365625"/>
            <a:ext cx="7992690" cy="2185214"/>
          </a:xfrm>
          <a:prstGeom prst="rect">
            <a:avLst/>
          </a:prstGeom>
        </p:spPr>
        <p:txBody>
          <a:bodyPr wrap="square">
            <a:spAutoFit/>
          </a:bodyPr>
          <a:lstStyle/>
          <a:p>
            <a:pPr>
              <a:lnSpc>
                <a:spcPct val="130000"/>
              </a:lnSpc>
            </a:pPr>
            <a:r>
              <a:rPr lang="zh-CN" altLang="en-US" sz="1600" dirty="0" smtClean="0">
                <a:latin typeface="微软雅黑" panose="020B0503020204020204" pitchFamily="34" charset="-122"/>
                <a:ea typeface="微软雅黑" panose="020B0503020204020204" pitchFamily="34" charset="-122"/>
              </a:rPr>
              <a:t>杰纳斯橱柜</a:t>
            </a:r>
          </a:p>
          <a:p>
            <a:pPr>
              <a:lnSpc>
                <a:spcPct val="120000"/>
              </a:lnSpc>
            </a:pPr>
            <a:r>
              <a:rPr lang="zh-CN" altLang="en-US" sz="1600" dirty="0" smtClean="0">
                <a:latin typeface="微软雅黑" panose="020B0503020204020204" pitchFamily="34" charset="-122"/>
                <a:ea typeface="微软雅黑" panose="020B0503020204020204" pitchFamily="34" charset="-122"/>
              </a:rPr>
              <a:t>　　现代筑美家居旗下独立品牌，专营高端定制橱柜卫浴柜。</a:t>
            </a: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杰纳斯执着于打造品质臻美的橱柜，关怀人性的卫浴产品。从选材开始，杰纳斯就有一贯坚持的标准和原则</a:t>
            </a:r>
            <a:r>
              <a:rPr lang="en-US" altLang="zh-CN" sz="1600" dirty="0" smtClean="0">
                <a:solidFill>
                  <a:schemeClr val="bg1">
                    <a:lumMod val="50000"/>
                  </a:schemeClr>
                </a:solidFill>
                <a:latin typeface="微软雅黑" panose="020B0503020204020204" pitchFamily="34" charset="-122"/>
                <a:ea typeface="微软雅黑" panose="020B0503020204020204" pitchFamily="34" charset="-122"/>
              </a:rPr>
              <a:t>——</a:t>
            </a: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品质优先、三防一阻、全面环保、性价均衡等。杰纳斯不仅追求外部可视面的华美，更注重内视面的工整精细之美，在您看得到和看不到以及容易忽略的地方，杰纳斯为你苛求每一处细节的完美。此外，我们拥有专业开发的高效标准柜体系，既满足大规模生产，保证了产品的品质；</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30142"/>
            <a:ext cx="8064500" cy="34194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0271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2</a:t>
            </a:fld>
            <a:endParaRPr lang="zh-CN"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67859"/>
            <a:ext cx="7560641" cy="519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5186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20</a:t>
            </a:fld>
            <a:endParaRPr lang="zh-CN"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28" y="885480"/>
            <a:ext cx="805402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539750" y="4221088"/>
            <a:ext cx="8064500" cy="2252924"/>
          </a:xfrm>
          <a:prstGeom prst="rect">
            <a:avLst/>
          </a:prstGeom>
        </p:spPr>
        <p:txBody>
          <a:bodyPr wrap="square">
            <a:spAutoFit/>
          </a:bodyPr>
          <a:lstStyle/>
          <a:p>
            <a:pPr>
              <a:lnSpc>
                <a:spcPct val="130000"/>
              </a:lnSpc>
            </a:pPr>
            <a:r>
              <a:rPr lang="zh-CN" altLang="en-US" dirty="0">
                <a:latin typeface="微软雅黑" panose="020B0503020204020204" pitchFamily="34" charset="-122"/>
                <a:ea typeface="微软雅黑" panose="020B0503020204020204" pitchFamily="34" charset="-122"/>
              </a:rPr>
              <a:t>温慕衣柜</a:t>
            </a:r>
          </a:p>
          <a:p>
            <a:pPr>
              <a:lnSpc>
                <a:spcPct val="130000"/>
              </a:lnSpc>
            </a:pPr>
            <a:r>
              <a:rPr lang="zh-CN" altLang="en-US" dirty="0">
                <a:latin typeface="微软雅黑" panose="020B0503020204020204" pitchFamily="34" charset="-122"/>
                <a:ea typeface="微软雅黑" panose="020B0503020204020204" pitchFamily="34" charset="-122"/>
              </a:rPr>
              <a:t>　　现代筑美家居旗下独立品牌，专营高端定制衣柜衣橱。</a:t>
            </a:r>
            <a:r>
              <a:rPr lang="zh-CN" altLang="en-US" dirty="0">
                <a:solidFill>
                  <a:schemeClr val="bg1">
                    <a:lumMod val="50000"/>
                  </a:schemeClr>
                </a:solidFill>
                <a:latin typeface="微软雅黑" panose="020B0503020204020204" pitchFamily="34" charset="-122"/>
                <a:ea typeface="微软雅黑" panose="020B0503020204020204" pitchFamily="34" charset="-122"/>
              </a:rPr>
              <a:t>温慕衣柜采用的环保木材，融合了西方简约极致的理念，贯穿东方深厚华美的内涵，衍生的款式和样式成就了时尚品味。其精湛的工艺水准是质量的保障</a:t>
            </a:r>
            <a:r>
              <a:rPr lang="en-US" altLang="zh-CN" dirty="0">
                <a:solidFill>
                  <a:schemeClr val="bg1">
                    <a:lumMod val="50000"/>
                  </a:schemeClr>
                </a:solidFill>
                <a:latin typeface="微软雅黑" panose="020B0503020204020204" pitchFamily="34" charset="-122"/>
                <a:ea typeface="微软雅黑" panose="020B0503020204020204" pitchFamily="34" charset="-122"/>
              </a:rPr>
              <a:t>——</a:t>
            </a:r>
            <a:r>
              <a:rPr lang="zh-CN" altLang="en-US" dirty="0">
                <a:solidFill>
                  <a:schemeClr val="bg1">
                    <a:lumMod val="50000"/>
                  </a:schemeClr>
                </a:solidFill>
                <a:latin typeface="微软雅黑" panose="020B0503020204020204" pitchFamily="34" charset="-122"/>
                <a:ea typeface="微软雅黑" panose="020B0503020204020204" pitchFamily="34" charset="-122"/>
              </a:rPr>
              <a:t>无论是中国的抑或世界的，奢华还是简约的，均可采用定制形式，由专业的设计师为客户专业操刀，带给客户属于自己的个性化需求。</a:t>
            </a:r>
          </a:p>
        </p:txBody>
      </p:sp>
    </p:spTree>
    <p:extLst>
      <p:ext uri="{BB962C8B-B14F-4D97-AF65-F5344CB8AC3E}">
        <p14:creationId xmlns:p14="http://schemas.microsoft.com/office/powerpoint/2010/main" val="35462823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21</a:t>
            </a:fld>
            <a:endParaRPr lang="zh-CN" altLang="en-US"/>
          </a:p>
        </p:txBody>
      </p:sp>
      <p:pic>
        <p:nvPicPr>
          <p:cNvPr id="13314" name="Picture 2" descr="D:\桌面转移资料\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18" y="1340768"/>
            <a:ext cx="8066332" cy="50414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420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22</a:t>
            </a:fld>
            <a:endParaRPr lang="zh-CN" altLang="en-US"/>
          </a:p>
        </p:txBody>
      </p:sp>
      <p:grpSp>
        <p:nvGrpSpPr>
          <p:cNvPr id="4" name="组合 3"/>
          <p:cNvGrpSpPr>
            <a:grpSpLocks/>
          </p:cNvGrpSpPr>
          <p:nvPr/>
        </p:nvGrpSpPr>
        <p:grpSpPr bwMode="auto">
          <a:xfrm>
            <a:off x="1679277" y="2276872"/>
            <a:ext cx="6061075" cy="2921000"/>
            <a:chOff x="1479177" y="2163763"/>
            <a:chExt cx="6061075" cy="2921000"/>
          </a:xfrm>
        </p:grpSpPr>
        <p:sp>
          <p:nvSpPr>
            <p:cNvPr id="5" name="任意多边形 4"/>
            <p:cNvSpPr/>
            <p:nvPr/>
          </p:nvSpPr>
          <p:spPr>
            <a:xfrm>
              <a:off x="147917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一</a:t>
              </a:r>
              <a:endParaRPr lang="zh-CN" altLang="en-US" sz="2600" b="1" dirty="0">
                <a:latin typeface="微软雅黑" pitchFamily="34" charset="-122"/>
                <a:ea typeface="微软雅黑" pitchFamily="34" charset="-122"/>
              </a:endParaRPr>
            </a:p>
          </p:txBody>
        </p:sp>
        <p:sp>
          <p:nvSpPr>
            <p:cNvPr id="6" name="任意多边形 5"/>
            <p:cNvSpPr/>
            <p:nvPr/>
          </p:nvSpPr>
          <p:spPr>
            <a:xfrm>
              <a:off x="2471365"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二</a:t>
              </a:r>
              <a:endParaRPr lang="zh-CN" altLang="en-US" sz="2600" b="1" dirty="0">
                <a:latin typeface="微软雅黑" pitchFamily="34" charset="-122"/>
                <a:ea typeface="微软雅黑" pitchFamily="34" charset="-122"/>
              </a:endParaRPr>
            </a:p>
          </p:txBody>
        </p:sp>
        <p:sp>
          <p:nvSpPr>
            <p:cNvPr id="7" name="任意多边形 6"/>
            <p:cNvSpPr/>
            <p:nvPr/>
          </p:nvSpPr>
          <p:spPr>
            <a:xfrm>
              <a:off x="3461965" y="2163763"/>
              <a:ext cx="1103312"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三</a:t>
              </a:r>
              <a:endParaRPr lang="zh-CN" altLang="en-US" sz="2600" b="1" dirty="0">
                <a:latin typeface="微软雅黑" pitchFamily="34" charset="-122"/>
                <a:ea typeface="微软雅黑" pitchFamily="34" charset="-122"/>
              </a:endParaRPr>
            </a:p>
          </p:txBody>
        </p:sp>
        <p:sp>
          <p:nvSpPr>
            <p:cNvPr id="8" name="任意多边形 7"/>
            <p:cNvSpPr/>
            <p:nvPr/>
          </p:nvSpPr>
          <p:spPr>
            <a:xfrm>
              <a:off x="4454152"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四</a:t>
              </a:r>
              <a:endParaRPr lang="zh-CN" altLang="en-US" sz="2600" b="1" dirty="0">
                <a:latin typeface="微软雅黑" pitchFamily="34" charset="-122"/>
                <a:ea typeface="微软雅黑" pitchFamily="34" charset="-122"/>
              </a:endParaRPr>
            </a:p>
          </p:txBody>
        </p:sp>
        <p:sp>
          <p:nvSpPr>
            <p:cNvPr id="9" name="任意多边形 8"/>
            <p:cNvSpPr/>
            <p:nvPr/>
          </p:nvSpPr>
          <p:spPr>
            <a:xfrm>
              <a:off x="5446340"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五</a:t>
              </a:r>
              <a:endParaRPr lang="zh-CN" altLang="en-US" sz="2600" b="1" dirty="0">
                <a:latin typeface="微软雅黑" pitchFamily="34" charset="-122"/>
                <a:ea typeface="微软雅黑" pitchFamily="34" charset="-122"/>
              </a:endParaRPr>
            </a:p>
          </p:txBody>
        </p:sp>
        <p:sp>
          <p:nvSpPr>
            <p:cNvPr id="10" name="任意多边形 9"/>
            <p:cNvSpPr/>
            <p:nvPr/>
          </p:nvSpPr>
          <p:spPr>
            <a:xfrm>
              <a:off x="643852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六</a:t>
              </a:r>
              <a:endParaRPr lang="zh-CN" altLang="en-US" sz="2600" b="1" dirty="0">
                <a:latin typeface="微软雅黑" pitchFamily="34" charset="-122"/>
                <a:ea typeface="微软雅黑" pitchFamily="34" charset="-122"/>
              </a:endParaRPr>
            </a:p>
          </p:txBody>
        </p:sp>
        <p:sp>
          <p:nvSpPr>
            <p:cNvPr id="12" name="TextBox 8"/>
            <p:cNvSpPr txBox="1">
              <a:spLocks noChangeArrowheads="1"/>
            </p:cNvSpPr>
            <p:nvPr/>
          </p:nvSpPr>
          <p:spPr bwMode="auto">
            <a:xfrm>
              <a:off x="1710992"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smtClean="0">
                  <a:solidFill>
                    <a:schemeClr val="bg1">
                      <a:lumMod val="85000"/>
                    </a:schemeClr>
                  </a:solidFill>
                  <a:latin typeface="微软雅黑" pitchFamily="34" charset="-122"/>
                  <a:ea typeface="微软雅黑" pitchFamily="34" charset="-122"/>
                </a:rPr>
                <a:t>公司简介</a:t>
              </a:r>
              <a:endParaRPr lang="zh-CN" altLang="en-US" sz="2400" b="1" dirty="0">
                <a:solidFill>
                  <a:schemeClr val="bg1">
                    <a:lumMod val="85000"/>
                  </a:schemeClr>
                </a:solidFill>
                <a:latin typeface="微软雅黑" pitchFamily="34" charset="-122"/>
                <a:ea typeface="微软雅黑" pitchFamily="34" charset="-122"/>
              </a:endParaRPr>
            </a:p>
          </p:txBody>
        </p:sp>
        <p:sp>
          <p:nvSpPr>
            <p:cNvPr id="15" name="TextBox 12"/>
            <p:cNvSpPr txBox="1">
              <a:spLocks noChangeArrowheads="1"/>
            </p:cNvSpPr>
            <p:nvPr/>
          </p:nvSpPr>
          <p:spPr bwMode="auto">
            <a:xfrm>
              <a:off x="3782243"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招聘岗位</a:t>
              </a:r>
            </a:p>
          </p:txBody>
        </p:sp>
        <p:sp>
          <p:nvSpPr>
            <p:cNvPr id="16" name="TextBox 13"/>
            <p:cNvSpPr txBox="1">
              <a:spLocks noChangeArrowheads="1"/>
            </p:cNvSpPr>
            <p:nvPr/>
          </p:nvSpPr>
          <p:spPr bwMode="auto">
            <a:xfrm>
              <a:off x="4863330"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a:latin typeface="微软雅黑" pitchFamily="34" charset="-122"/>
                  <a:ea typeface="微软雅黑" pitchFamily="34" charset="-122"/>
                </a:rPr>
                <a:t>薪酬福利</a:t>
              </a:r>
            </a:p>
          </p:txBody>
        </p:sp>
        <p:sp>
          <p:nvSpPr>
            <p:cNvPr id="17" name="TextBox 14"/>
            <p:cNvSpPr txBox="1">
              <a:spLocks noChangeArrowheads="1"/>
            </p:cNvSpPr>
            <p:nvPr/>
          </p:nvSpPr>
          <p:spPr bwMode="auto">
            <a:xfrm>
              <a:off x="5798368" y="2852738"/>
              <a:ext cx="553998"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职业发展</a:t>
              </a:r>
            </a:p>
          </p:txBody>
        </p:sp>
        <p:sp>
          <p:nvSpPr>
            <p:cNvPr id="18" name="TextBox 15"/>
            <p:cNvSpPr txBox="1">
              <a:spLocks noChangeArrowheads="1"/>
            </p:cNvSpPr>
            <p:nvPr/>
          </p:nvSpPr>
          <p:spPr bwMode="auto">
            <a:xfrm>
              <a:off x="6806430" y="2852738"/>
              <a:ext cx="553998"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培训体系</a:t>
              </a:r>
            </a:p>
          </p:txBody>
        </p:sp>
        <p:sp>
          <p:nvSpPr>
            <p:cNvPr id="19" name="TextBox 8"/>
            <p:cNvSpPr txBox="1">
              <a:spLocks noChangeArrowheads="1"/>
            </p:cNvSpPr>
            <p:nvPr/>
          </p:nvSpPr>
          <p:spPr bwMode="auto">
            <a:xfrm>
              <a:off x="2702123"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a:solidFill>
                    <a:schemeClr val="bg1">
                      <a:lumMod val="85000"/>
                    </a:schemeClr>
                  </a:solidFill>
                  <a:latin typeface="微软雅黑" pitchFamily="34" charset="-122"/>
                  <a:ea typeface="微软雅黑" pitchFamily="34" charset="-122"/>
                </a:rPr>
                <a:t>产品介绍</a:t>
              </a:r>
            </a:p>
          </p:txBody>
        </p:sp>
      </p:grpSp>
    </p:spTree>
    <p:extLst>
      <p:ext uri="{BB962C8B-B14F-4D97-AF65-F5344CB8AC3E}">
        <p14:creationId xmlns:p14="http://schemas.microsoft.com/office/powerpoint/2010/main" val="235426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23</a:t>
            </a:fld>
            <a:endParaRPr lang="zh-CN" altLang="en-US"/>
          </a:p>
        </p:txBody>
      </p:sp>
      <p:sp>
        <p:nvSpPr>
          <p:cNvPr id="3" name="矩形 2"/>
          <p:cNvSpPr/>
          <p:nvPr/>
        </p:nvSpPr>
        <p:spPr>
          <a:xfrm>
            <a:off x="539750" y="1014833"/>
            <a:ext cx="7632650" cy="4440767"/>
          </a:xfrm>
          <a:prstGeom prst="rect">
            <a:avLst/>
          </a:prstGeom>
        </p:spPr>
        <p:txBody>
          <a:bodyPr wrap="square">
            <a:spAutoFit/>
          </a:bodyPr>
          <a:lstStyle/>
          <a:p>
            <a:pPr marL="342900" indent="-342900">
              <a:lnSpc>
                <a:spcPct val="200000"/>
              </a:lnSpc>
              <a:buFont typeface="+mj-lt"/>
              <a:buAutoNum type="arabicPeriod"/>
            </a:pPr>
            <a:r>
              <a:rPr lang="zh-CN" altLang="en-US" b="1" dirty="0" smtClean="0">
                <a:latin typeface="微软雅黑" panose="020B0503020204020204" pitchFamily="34" charset="-122"/>
                <a:ea typeface="微软雅黑" panose="020B0503020204020204" pitchFamily="34" charset="-122"/>
              </a:rPr>
              <a:t>根据</a:t>
            </a:r>
            <a:r>
              <a:rPr lang="zh-CN" altLang="en-US" b="1" dirty="0">
                <a:latin typeface="微软雅黑" panose="020B0503020204020204" pitchFamily="34" charset="-122"/>
                <a:ea typeface="微软雅黑" panose="020B0503020204020204" pitchFamily="34" charset="-122"/>
              </a:rPr>
              <a:t>员工年度表现发放丰厚年终奖金；</a:t>
            </a:r>
          </a:p>
          <a:p>
            <a:pPr marL="342900" indent="-342900">
              <a:lnSpc>
                <a:spcPct val="200000"/>
              </a:lnSpc>
              <a:buFont typeface="+mj-lt"/>
              <a:buAutoNum type="arabicPeriod"/>
            </a:pPr>
            <a:r>
              <a:rPr lang="zh-CN" altLang="en-US" b="1" dirty="0" smtClean="0">
                <a:latin typeface="微软雅黑" panose="020B0503020204020204" pitchFamily="34" charset="-122"/>
                <a:ea typeface="微软雅黑" panose="020B0503020204020204" pitchFamily="34" charset="-122"/>
              </a:rPr>
              <a:t>依法</a:t>
            </a:r>
            <a:r>
              <a:rPr lang="zh-CN" altLang="en-US" b="1" dirty="0">
                <a:latin typeface="微软雅黑" panose="020B0503020204020204" pitchFamily="34" charset="-122"/>
                <a:ea typeface="微软雅黑" panose="020B0503020204020204" pitchFamily="34" charset="-122"/>
              </a:rPr>
              <a:t>给予法定假日及带薪假期；</a:t>
            </a:r>
          </a:p>
          <a:p>
            <a:pPr marL="342900" indent="-342900">
              <a:lnSpc>
                <a:spcPct val="200000"/>
              </a:lnSpc>
              <a:buFont typeface="+mj-lt"/>
              <a:buAutoNum type="arabicPeriod"/>
            </a:pPr>
            <a:r>
              <a:rPr lang="zh-CN" altLang="en-US" b="1" dirty="0" smtClean="0">
                <a:latin typeface="微软雅黑" panose="020B0503020204020204" pitchFamily="34" charset="-122"/>
                <a:ea typeface="微软雅黑" panose="020B0503020204020204" pitchFamily="34" charset="-122"/>
              </a:rPr>
              <a:t>职业</a:t>
            </a:r>
            <a:r>
              <a:rPr lang="zh-CN" altLang="en-US" b="1" dirty="0">
                <a:latin typeface="微软雅黑" panose="020B0503020204020204" pitchFamily="34" charset="-122"/>
                <a:ea typeface="微软雅黑" panose="020B0503020204020204" pitchFamily="34" charset="-122"/>
              </a:rPr>
              <a:t>发展通道及平台无限大；</a:t>
            </a:r>
          </a:p>
          <a:p>
            <a:pPr marL="342900" indent="-342900">
              <a:lnSpc>
                <a:spcPct val="200000"/>
              </a:lnSpc>
              <a:buFont typeface="+mj-lt"/>
              <a:buAutoNum type="arabicPeriod"/>
            </a:pPr>
            <a:r>
              <a:rPr lang="zh-CN" altLang="en-US" b="1" dirty="0" smtClean="0">
                <a:latin typeface="微软雅黑" panose="020B0503020204020204" pitchFamily="34" charset="-122"/>
                <a:ea typeface="微软雅黑" panose="020B0503020204020204" pitchFamily="34" charset="-122"/>
              </a:rPr>
              <a:t>提供</a:t>
            </a:r>
            <a:r>
              <a:rPr lang="zh-CN" altLang="en-US" b="1" dirty="0">
                <a:latin typeface="微软雅黑" panose="020B0503020204020204" pitchFamily="34" charset="-122"/>
                <a:ea typeface="微软雅黑" panose="020B0503020204020204" pitchFamily="34" charset="-122"/>
              </a:rPr>
              <a:t>丰盛的伙食和高额的餐费补贴；</a:t>
            </a:r>
          </a:p>
          <a:p>
            <a:pPr marL="342900" indent="-342900">
              <a:lnSpc>
                <a:spcPct val="200000"/>
              </a:lnSpc>
              <a:buFont typeface="+mj-lt"/>
              <a:buAutoNum type="arabicPeriod"/>
            </a:pPr>
            <a:r>
              <a:rPr lang="zh-CN" altLang="en-US" b="1" dirty="0" smtClean="0">
                <a:latin typeface="微软雅黑" panose="020B0503020204020204" pitchFamily="34" charset="-122"/>
                <a:ea typeface="微软雅黑" panose="020B0503020204020204" pitchFamily="34" charset="-122"/>
              </a:rPr>
              <a:t>免费</a:t>
            </a:r>
            <a:r>
              <a:rPr lang="zh-CN" altLang="en-US" b="1" dirty="0">
                <a:latin typeface="微软雅黑" panose="020B0503020204020204" pitchFamily="34" charset="-122"/>
                <a:ea typeface="微软雅黑" panose="020B0503020204020204" pitchFamily="34" charset="-122"/>
              </a:rPr>
              <a:t>提供小区式公寓宿舍（单间夫妻房）；</a:t>
            </a:r>
          </a:p>
          <a:p>
            <a:pPr marL="342900" indent="-342900">
              <a:lnSpc>
                <a:spcPct val="200000"/>
              </a:lnSpc>
              <a:buFont typeface="+mj-lt"/>
              <a:buAutoNum type="arabicPeriod"/>
            </a:pPr>
            <a:r>
              <a:rPr lang="zh-CN" altLang="en-US" b="1" dirty="0" smtClean="0">
                <a:latin typeface="微软雅黑" panose="020B0503020204020204" pitchFamily="34" charset="-122"/>
                <a:ea typeface="微软雅黑" panose="020B0503020204020204" pitchFamily="34" charset="-122"/>
              </a:rPr>
              <a:t>提供</a:t>
            </a:r>
            <a:r>
              <a:rPr lang="zh-CN" altLang="en-US" b="1" dirty="0">
                <a:latin typeface="微软雅黑" panose="020B0503020204020204" pitchFamily="34" charset="-122"/>
                <a:ea typeface="微软雅黑" panose="020B0503020204020204" pitchFamily="34" charset="-122"/>
              </a:rPr>
              <a:t>员工上下班免费接送专车；</a:t>
            </a:r>
          </a:p>
          <a:p>
            <a:pPr marL="342900" indent="-342900">
              <a:lnSpc>
                <a:spcPct val="200000"/>
              </a:lnSpc>
              <a:buFont typeface="+mj-lt"/>
              <a:buAutoNum type="arabicPeriod"/>
            </a:pPr>
            <a:r>
              <a:rPr lang="zh-CN" altLang="en-US" b="1" dirty="0" smtClean="0">
                <a:latin typeface="微软雅黑" panose="020B0503020204020204" pitchFamily="34" charset="-122"/>
                <a:ea typeface="微软雅黑" panose="020B0503020204020204" pitchFamily="34" charset="-122"/>
              </a:rPr>
              <a:t>根据</a:t>
            </a:r>
            <a:r>
              <a:rPr lang="zh-CN" altLang="en-US" b="1" dirty="0">
                <a:latin typeface="微软雅黑" panose="020B0503020204020204" pitchFamily="34" charset="-122"/>
                <a:ea typeface="微软雅黑" panose="020B0503020204020204" pitchFamily="34" charset="-122"/>
              </a:rPr>
              <a:t>工作需要提供话费补贴；	</a:t>
            </a:r>
          </a:p>
          <a:p>
            <a:pPr marL="342900" indent="-342900">
              <a:lnSpc>
                <a:spcPct val="200000"/>
              </a:lnSpc>
              <a:buFont typeface="+mj-lt"/>
              <a:buAutoNum type="arabicPeriod"/>
            </a:pPr>
            <a:r>
              <a:rPr lang="zh-CN" altLang="en-US" b="1" dirty="0" smtClean="0">
                <a:latin typeface="微软雅黑" panose="020B0503020204020204" pitchFamily="34" charset="-122"/>
                <a:ea typeface="微软雅黑" panose="020B0503020204020204" pitchFamily="34" charset="-122"/>
              </a:rPr>
              <a:t>定期</a:t>
            </a:r>
            <a:r>
              <a:rPr lang="zh-CN" altLang="en-US" b="1" dirty="0">
                <a:latin typeface="微软雅黑" panose="020B0503020204020204" pitchFamily="34" charset="-122"/>
                <a:ea typeface="微软雅黑" panose="020B0503020204020204" pitchFamily="34" charset="-122"/>
              </a:rPr>
              <a:t>组织、电脑、绘图、户外拓展等免费培训班</a:t>
            </a:r>
            <a:r>
              <a:rPr lang="zh-CN" altLang="en-US" b="1" dirty="0" smtClean="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pic>
        <p:nvPicPr>
          <p:cNvPr id="16388" name="Picture 4" descr="d:\users\zuobaiquan\appdata\roaming\360se6\User Data\temp\web3_1441093551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4396" y="933923"/>
            <a:ext cx="2479854" cy="163098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E:\公司活动照片\公司活动照片\劳动技能竞赛\IMG_33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8" y="4437112"/>
            <a:ext cx="2519362" cy="18894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桌面转移资料\2015103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62" t="34672" r="28760" b="10482"/>
          <a:stretch/>
        </p:blipFill>
        <p:spPr bwMode="auto">
          <a:xfrm>
            <a:off x="6084888" y="2646879"/>
            <a:ext cx="2519362" cy="1718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499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24</a:t>
            </a:fld>
            <a:endParaRPr lang="zh-CN" altLang="en-US"/>
          </a:p>
        </p:txBody>
      </p:sp>
      <p:sp>
        <p:nvSpPr>
          <p:cNvPr id="3" name="矩形 2"/>
          <p:cNvSpPr/>
          <p:nvPr/>
        </p:nvSpPr>
        <p:spPr>
          <a:xfrm>
            <a:off x="467544" y="1052736"/>
            <a:ext cx="8064500" cy="3970318"/>
          </a:xfrm>
          <a:prstGeom prst="rect">
            <a:avLst/>
          </a:prstGeom>
        </p:spPr>
        <p:txBody>
          <a:bodyPr wrap="square">
            <a:spAutoFit/>
          </a:bodyPr>
          <a:lstStyle/>
          <a:p>
            <a:pPr marL="342900" indent="-342900">
              <a:lnSpc>
                <a:spcPct val="200000"/>
              </a:lnSpc>
              <a:buFont typeface="+mj-lt"/>
              <a:buAutoNum type="arabicPeriod" startAt="9"/>
            </a:pPr>
            <a:r>
              <a:rPr lang="zh-CN" altLang="en-US" b="1" dirty="0">
                <a:latin typeface="微软雅黑" panose="020B0503020204020204" pitchFamily="34" charset="-122"/>
                <a:ea typeface="微软雅黑" panose="020B0503020204020204" pitchFamily="34" charset="-122"/>
              </a:rPr>
              <a:t>设有员工娱乐室和健身房，并不定期组织旅游、乒乓球、羽毛球、篮球赛等员工拓展活动； </a:t>
            </a:r>
          </a:p>
          <a:p>
            <a:pPr marL="342900" indent="-342900">
              <a:lnSpc>
                <a:spcPct val="200000"/>
              </a:lnSpc>
              <a:buFont typeface="+mj-lt"/>
              <a:buAutoNum type="arabicPeriod" startAt="9"/>
            </a:pPr>
            <a:r>
              <a:rPr lang="zh-CN" altLang="en-US" b="1" dirty="0">
                <a:latin typeface="微软雅黑" panose="020B0503020204020204" pitchFamily="34" charset="-122"/>
                <a:ea typeface="微软雅黑" panose="020B0503020204020204" pitchFamily="34" charset="-122"/>
              </a:rPr>
              <a:t>成立员工扶助基金会，及时解决员工困难；</a:t>
            </a:r>
          </a:p>
          <a:p>
            <a:pPr marL="342900" indent="-342900">
              <a:lnSpc>
                <a:spcPct val="200000"/>
              </a:lnSpc>
              <a:buFont typeface="+mj-lt"/>
              <a:buAutoNum type="arabicPeriod" startAt="9"/>
            </a:pPr>
            <a:r>
              <a:rPr lang="zh-CN" altLang="en-US" b="1" dirty="0">
                <a:latin typeface="微软雅黑" panose="020B0503020204020204" pitchFamily="34" charset="-122"/>
                <a:ea typeface="微软雅黑" panose="020B0503020204020204" pitchFamily="34" charset="-122"/>
              </a:rPr>
              <a:t>提供省外员工春节假期返乡来回车票代购和专车</a:t>
            </a:r>
            <a:r>
              <a:rPr lang="zh-CN" altLang="en-US" b="1" dirty="0" smtClean="0">
                <a:latin typeface="微软雅黑" panose="020B0503020204020204" pitchFamily="34" charset="-122"/>
                <a:ea typeface="微软雅黑" panose="020B0503020204020204" pitchFamily="34" charset="-122"/>
              </a:rPr>
              <a:t>接送至</a:t>
            </a:r>
            <a:r>
              <a:rPr lang="zh-CN" altLang="en-US" b="1" dirty="0">
                <a:latin typeface="微软雅黑" panose="020B0503020204020204" pitchFamily="34" charset="-122"/>
                <a:ea typeface="微软雅黑" panose="020B0503020204020204" pitchFamily="34" charset="-122"/>
              </a:rPr>
              <a:t>车站；</a:t>
            </a:r>
          </a:p>
          <a:p>
            <a:pPr marL="342900" indent="-342900">
              <a:lnSpc>
                <a:spcPct val="200000"/>
              </a:lnSpc>
              <a:buFont typeface="+mj-lt"/>
              <a:buAutoNum type="arabicPeriod" startAt="9"/>
            </a:pPr>
            <a:r>
              <a:rPr lang="zh-CN" altLang="en-US" b="1" dirty="0">
                <a:solidFill>
                  <a:srgbClr val="00889F"/>
                </a:solidFill>
                <a:latin typeface="微软雅黑" panose="020B0503020204020204" pitchFamily="34" charset="-122"/>
                <a:ea typeface="微软雅黑" panose="020B0503020204020204" pitchFamily="34" charset="-122"/>
              </a:rPr>
              <a:t>入职满一年以上的全体员工，每年可享受集团范围内酒店</a:t>
            </a:r>
            <a:r>
              <a:rPr lang="en-US" altLang="zh-CN" b="1" dirty="0">
                <a:solidFill>
                  <a:srgbClr val="00889F"/>
                </a:solidFill>
                <a:latin typeface="微软雅黑" panose="020B0503020204020204" pitchFamily="34" charset="-122"/>
                <a:ea typeface="微软雅黑" panose="020B0503020204020204" pitchFamily="34" charset="-122"/>
              </a:rPr>
              <a:t>4</a:t>
            </a:r>
            <a:r>
              <a:rPr lang="zh-CN" altLang="en-US" b="1" dirty="0">
                <a:solidFill>
                  <a:srgbClr val="00889F"/>
                </a:solidFill>
                <a:latin typeface="微软雅黑" panose="020B0503020204020204" pitchFamily="34" charset="-122"/>
                <a:ea typeface="微软雅黑" panose="020B0503020204020204" pitchFamily="34" charset="-122"/>
              </a:rPr>
              <a:t>间标准间免费房福利；</a:t>
            </a:r>
          </a:p>
          <a:p>
            <a:pPr marL="342900" indent="-342900">
              <a:lnSpc>
                <a:spcPct val="200000"/>
              </a:lnSpc>
              <a:buFont typeface="+mj-lt"/>
              <a:buAutoNum type="arabicPeriod" startAt="9"/>
            </a:pPr>
            <a:r>
              <a:rPr lang="zh-CN" altLang="en-US" b="1" dirty="0">
                <a:solidFill>
                  <a:srgbClr val="00889F"/>
                </a:solidFill>
                <a:latin typeface="微软雅黑" panose="020B0503020204020204" pitchFamily="34" charset="-122"/>
                <a:ea typeface="微软雅黑" panose="020B0503020204020204" pitchFamily="34" charset="-122"/>
              </a:rPr>
              <a:t>可参与集团推出的“员工购房节”促销活动，享受购房优惠政策；</a:t>
            </a:r>
          </a:p>
        </p:txBody>
      </p:sp>
    </p:spTree>
    <p:extLst>
      <p:ext uri="{BB962C8B-B14F-4D97-AF65-F5344CB8AC3E}">
        <p14:creationId xmlns:p14="http://schemas.microsoft.com/office/powerpoint/2010/main" val="3463176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25</a:t>
            </a:fld>
            <a:endParaRPr lang="zh-CN" altLang="en-US"/>
          </a:p>
        </p:txBody>
      </p:sp>
      <p:graphicFrame>
        <p:nvGraphicFramePr>
          <p:cNvPr id="6" name="表格 5"/>
          <p:cNvGraphicFramePr>
            <a:graphicFrameLocks noGrp="1"/>
          </p:cNvGraphicFramePr>
          <p:nvPr>
            <p:extLst>
              <p:ext uri="{D42A27DB-BD31-4B8C-83A1-F6EECF244321}">
                <p14:modId xmlns:p14="http://schemas.microsoft.com/office/powerpoint/2010/main" val="2728747466"/>
              </p:ext>
            </p:extLst>
          </p:nvPr>
        </p:nvGraphicFramePr>
        <p:xfrm>
          <a:off x="707520" y="1484784"/>
          <a:ext cx="7915002" cy="2160240"/>
        </p:xfrm>
        <a:graphic>
          <a:graphicData uri="http://schemas.openxmlformats.org/drawingml/2006/table">
            <a:tbl>
              <a:tblPr>
                <a:tableStyleId>{5C22544A-7EE6-4342-B048-85BDC9FD1C3A}</a:tableStyleId>
              </a:tblPr>
              <a:tblGrid>
                <a:gridCol w="852114"/>
                <a:gridCol w="948746"/>
                <a:gridCol w="1727334"/>
                <a:gridCol w="4386808"/>
              </a:tblGrid>
              <a:tr h="364760">
                <a:tc>
                  <a:txBody>
                    <a:bodyPr/>
                    <a:lstStyle/>
                    <a:p>
                      <a:pPr algn="ctr">
                        <a:lnSpc>
                          <a:spcPct val="115000"/>
                        </a:lnSpc>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种类</a:t>
                      </a:r>
                      <a:endParaRPr lang="zh-CN" sz="105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89F"/>
                    </a:solidFill>
                  </a:tcPr>
                </a:tc>
                <a:tc>
                  <a:txBody>
                    <a:bodyPr/>
                    <a:lstStyle/>
                    <a:p>
                      <a:pPr algn="ctr">
                        <a:lnSpc>
                          <a:spcPct val="115000"/>
                        </a:lnSpc>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具体内容</a:t>
                      </a:r>
                      <a:endParaRPr lang="zh-CN" sz="105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89F"/>
                    </a:solidFill>
                  </a:tcPr>
                </a:tc>
                <a:tc>
                  <a:txBody>
                    <a:bodyPr/>
                    <a:lstStyle/>
                    <a:p>
                      <a:pPr algn="ctr">
                        <a:lnSpc>
                          <a:spcPct val="115000"/>
                        </a:lnSpc>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收费形式</a:t>
                      </a:r>
                      <a:endParaRPr lang="zh-CN" sz="105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89F"/>
                    </a:solidFill>
                  </a:tcPr>
                </a:tc>
                <a:tc>
                  <a:txBody>
                    <a:bodyPr/>
                    <a:lstStyle/>
                    <a:p>
                      <a:pPr algn="ctr">
                        <a:lnSpc>
                          <a:spcPct val="115000"/>
                        </a:lnSpc>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收费内容</a:t>
                      </a:r>
                      <a:endParaRPr lang="zh-CN" sz="105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89F"/>
                    </a:solidFill>
                  </a:tcPr>
                </a:tc>
              </a:tr>
              <a:tr h="364760">
                <a:tc rowSpan="2">
                  <a:txBody>
                    <a:bodyPr/>
                    <a:lstStyle/>
                    <a:p>
                      <a:pPr algn="ctr">
                        <a:lnSpc>
                          <a:spcPct val="115000"/>
                        </a:lnSpc>
                        <a:spcAft>
                          <a:spcPts val="0"/>
                        </a:spcAft>
                      </a:pPr>
                      <a:r>
                        <a:rPr lang="zh-CN" sz="1400" kern="100">
                          <a:effectLst/>
                          <a:latin typeface="微软雅黑" panose="020B0503020204020204" pitchFamily="34" charset="-122"/>
                          <a:ea typeface="微软雅黑" panose="020B0503020204020204" pitchFamily="34" charset="-122"/>
                        </a:rPr>
                        <a:t>员工餐</a:t>
                      </a:r>
                      <a:endParaRPr lang="zh-CN" sz="1050" kern="100">
                        <a:effectLst/>
                        <a:latin typeface="微软雅黑" panose="020B0503020204020204" pitchFamily="34" charset="-122"/>
                        <a:ea typeface="微软雅黑" panose="020B0503020204020204" pitchFamily="34" charset="-122"/>
                      </a:endParaRPr>
                    </a:p>
                    <a:p>
                      <a:pPr algn="ctr">
                        <a:lnSpc>
                          <a:spcPct val="115000"/>
                        </a:lnSpc>
                        <a:spcAft>
                          <a:spcPts val="0"/>
                        </a:spcAft>
                      </a:pPr>
                      <a:r>
                        <a:rPr lang="zh-CN" sz="1400" kern="100">
                          <a:effectLst/>
                          <a:latin typeface="微软雅黑" panose="020B0503020204020204" pitchFamily="34" charset="-122"/>
                          <a:ea typeface="微软雅黑" panose="020B0503020204020204" pitchFamily="34" charset="-122"/>
                        </a:rPr>
                        <a:t>伙食补贴</a:t>
                      </a:r>
                      <a:endParaRPr lang="zh-CN" sz="1050" kern="10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zh-CN" sz="1400" kern="100">
                          <a:effectLst/>
                          <a:latin typeface="微软雅黑" panose="020B0503020204020204" pitchFamily="34" charset="-122"/>
                          <a:ea typeface="微软雅黑" panose="020B0503020204020204" pitchFamily="34" charset="-122"/>
                        </a:rPr>
                        <a:t>公司补贴</a:t>
                      </a:r>
                      <a:endParaRPr lang="zh-CN" sz="1050" kern="10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kern="100">
                          <a:effectLst/>
                          <a:latin typeface="微软雅黑" panose="020B0503020204020204" pitchFamily="34" charset="-122"/>
                          <a:ea typeface="微软雅黑" panose="020B0503020204020204" pitchFamily="34" charset="-122"/>
                        </a:rPr>
                        <a:t>7</a:t>
                      </a:r>
                      <a:r>
                        <a:rPr lang="zh-CN" sz="1400" kern="100">
                          <a:effectLst/>
                          <a:latin typeface="微软雅黑" panose="020B0503020204020204" pitchFamily="34" charset="-122"/>
                          <a:ea typeface="微软雅黑" panose="020B0503020204020204" pitchFamily="34" charset="-122"/>
                        </a:rPr>
                        <a:t>元</a:t>
                      </a:r>
                      <a:r>
                        <a:rPr lang="en-US" sz="1400" kern="100">
                          <a:effectLst/>
                          <a:latin typeface="微软雅黑" panose="020B0503020204020204" pitchFamily="34" charset="-122"/>
                          <a:ea typeface="微软雅黑" panose="020B0503020204020204" pitchFamily="34" charset="-122"/>
                        </a:rPr>
                        <a:t>/</a:t>
                      </a:r>
                      <a:r>
                        <a:rPr lang="zh-CN" sz="1400" kern="100">
                          <a:effectLst/>
                          <a:latin typeface="微软雅黑" panose="020B0503020204020204" pitchFamily="34" charset="-122"/>
                          <a:ea typeface="微软雅黑" panose="020B0503020204020204" pitchFamily="34" charset="-122"/>
                        </a:rPr>
                        <a:t>天</a:t>
                      </a:r>
                      <a:endParaRPr lang="zh-CN" sz="1050" kern="10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zh-CN" sz="1400" kern="100">
                          <a:effectLst/>
                          <a:latin typeface="微软雅黑" panose="020B0503020204020204" pitchFamily="34" charset="-122"/>
                          <a:ea typeface="微软雅黑" panose="020B0503020204020204" pitchFamily="34" charset="-122"/>
                        </a:rPr>
                        <a:t>早餐补贴</a:t>
                      </a:r>
                      <a:r>
                        <a:rPr lang="en-US" sz="1400" kern="100">
                          <a:effectLst/>
                          <a:latin typeface="微软雅黑" panose="020B0503020204020204" pitchFamily="34" charset="-122"/>
                          <a:ea typeface="微软雅黑" panose="020B0503020204020204" pitchFamily="34" charset="-122"/>
                        </a:rPr>
                        <a:t>1</a:t>
                      </a:r>
                      <a:r>
                        <a:rPr lang="zh-CN" sz="1400" kern="100">
                          <a:effectLst/>
                          <a:latin typeface="微软雅黑" panose="020B0503020204020204" pitchFamily="34" charset="-122"/>
                          <a:ea typeface="微软雅黑" panose="020B0503020204020204" pitchFamily="34" charset="-122"/>
                        </a:rPr>
                        <a:t>元</a:t>
                      </a:r>
                      <a:r>
                        <a:rPr lang="en-US" sz="1400" kern="100">
                          <a:effectLst/>
                          <a:latin typeface="微软雅黑" panose="020B0503020204020204" pitchFamily="34" charset="-122"/>
                          <a:ea typeface="微软雅黑" panose="020B0503020204020204" pitchFamily="34" charset="-122"/>
                        </a:rPr>
                        <a:t>/</a:t>
                      </a:r>
                      <a:r>
                        <a:rPr lang="zh-CN" sz="1400" kern="100">
                          <a:effectLst/>
                          <a:latin typeface="微软雅黑" panose="020B0503020204020204" pitchFamily="34" charset="-122"/>
                          <a:ea typeface="微软雅黑" panose="020B0503020204020204" pitchFamily="34" charset="-122"/>
                        </a:rPr>
                        <a:t>餐，中晚餐各补贴</a:t>
                      </a:r>
                      <a:r>
                        <a:rPr lang="en-US" sz="1400" kern="100">
                          <a:effectLst/>
                          <a:latin typeface="微软雅黑" panose="020B0503020204020204" pitchFamily="34" charset="-122"/>
                          <a:ea typeface="微软雅黑" panose="020B0503020204020204" pitchFamily="34" charset="-122"/>
                        </a:rPr>
                        <a:t>3</a:t>
                      </a:r>
                      <a:r>
                        <a:rPr lang="zh-CN" sz="1400" kern="100">
                          <a:effectLst/>
                          <a:latin typeface="微软雅黑" panose="020B0503020204020204" pitchFamily="34" charset="-122"/>
                          <a:ea typeface="微软雅黑" panose="020B0503020204020204" pitchFamily="34" charset="-122"/>
                        </a:rPr>
                        <a:t>元</a:t>
                      </a:r>
                      <a:r>
                        <a:rPr lang="en-US" sz="1400" kern="100">
                          <a:effectLst/>
                          <a:latin typeface="微软雅黑" panose="020B0503020204020204" pitchFamily="34" charset="-122"/>
                          <a:ea typeface="微软雅黑" panose="020B0503020204020204" pitchFamily="34" charset="-122"/>
                        </a:rPr>
                        <a:t>/</a:t>
                      </a:r>
                      <a:r>
                        <a:rPr lang="zh-CN" sz="1400" kern="100">
                          <a:effectLst/>
                          <a:latin typeface="微软雅黑" panose="020B0503020204020204" pitchFamily="34" charset="-122"/>
                          <a:ea typeface="微软雅黑" panose="020B0503020204020204" pitchFamily="34" charset="-122"/>
                        </a:rPr>
                        <a:t>餐</a:t>
                      </a:r>
                      <a:endParaRPr lang="zh-CN" sz="1050" kern="10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4760">
                <a:tc vMerge="1">
                  <a:txBody>
                    <a:bodyPr/>
                    <a:lstStyle/>
                    <a:p>
                      <a:endParaRPr lang="zh-CN" altLang="en-US"/>
                    </a:p>
                  </a:txBody>
                  <a:tcPr/>
                </a:tc>
                <a:tc>
                  <a:txBody>
                    <a:bodyPr/>
                    <a:lstStyle/>
                    <a:p>
                      <a:pPr algn="ctr">
                        <a:lnSpc>
                          <a:spcPct val="115000"/>
                        </a:lnSpc>
                        <a:spcAft>
                          <a:spcPts val="0"/>
                        </a:spcAft>
                      </a:pPr>
                      <a:r>
                        <a:rPr lang="zh-CN" sz="1400" kern="100">
                          <a:effectLst/>
                          <a:latin typeface="微软雅黑" panose="020B0503020204020204" pitchFamily="34" charset="-122"/>
                          <a:ea typeface="微软雅黑" panose="020B0503020204020204" pitchFamily="34" charset="-122"/>
                        </a:rPr>
                        <a:t>个人支付</a:t>
                      </a:r>
                      <a:endParaRPr lang="zh-CN" sz="1050" kern="10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kern="100" dirty="0">
                          <a:effectLst/>
                          <a:latin typeface="微软雅黑" panose="020B0503020204020204" pitchFamily="34" charset="-122"/>
                          <a:ea typeface="微软雅黑" panose="020B0503020204020204" pitchFamily="34" charset="-122"/>
                        </a:rPr>
                        <a:t>4</a:t>
                      </a:r>
                      <a:r>
                        <a:rPr lang="zh-CN" sz="1400" kern="100" dirty="0">
                          <a:effectLst/>
                          <a:latin typeface="微软雅黑" panose="020B0503020204020204" pitchFamily="34" charset="-122"/>
                          <a:ea typeface="微软雅黑" panose="020B0503020204020204" pitchFamily="34" charset="-122"/>
                        </a:rPr>
                        <a:t>元</a:t>
                      </a:r>
                      <a:r>
                        <a:rPr lang="en-US" sz="1400" kern="100" dirty="0">
                          <a:effectLst/>
                          <a:latin typeface="微软雅黑" panose="020B0503020204020204" pitchFamily="34" charset="-122"/>
                          <a:ea typeface="微软雅黑" panose="020B0503020204020204" pitchFamily="34" charset="-122"/>
                        </a:rPr>
                        <a:t>/</a:t>
                      </a:r>
                      <a:r>
                        <a:rPr lang="zh-CN" sz="1400" kern="100" dirty="0">
                          <a:effectLst/>
                          <a:latin typeface="微软雅黑" panose="020B0503020204020204" pitchFamily="34" charset="-122"/>
                          <a:ea typeface="微软雅黑" panose="020B0503020204020204" pitchFamily="34" charset="-122"/>
                        </a:rPr>
                        <a:t>天</a:t>
                      </a:r>
                      <a:endParaRPr lang="zh-CN" sz="1050" kern="100" dirty="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zh-CN" sz="1400" kern="100" dirty="0">
                          <a:effectLst/>
                          <a:latin typeface="微软雅黑" panose="020B0503020204020204" pitchFamily="34" charset="-122"/>
                          <a:ea typeface="微软雅黑" panose="020B0503020204020204" pitchFamily="34" charset="-122"/>
                        </a:rPr>
                        <a:t>早餐支付</a:t>
                      </a:r>
                      <a:r>
                        <a:rPr lang="en-US" sz="1400" kern="100" dirty="0">
                          <a:effectLst/>
                          <a:latin typeface="微软雅黑" panose="020B0503020204020204" pitchFamily="34" charset="-122"/>
                          <a:ea typeface="微软雅黑" panose="020B0503020204020204" pitchFamily="34" charset="-122"/>
                        </a:rPr>
                        <a:t>1</a:t>
                      </a:r>
                      <a:r>
                        <a:rPr lang="zh-CN" sz="1400" kern="100" dirty="0">
                          <a:effectLst/>
                          <a:latin typeface="微软雅黑" panose="020B0503020204020204" pitchFamily="34" charset="-122"/>
                          <a:ea typeface="微软雅黑" panose="020B0503020204020204" pitchFamily="34" charset="-122"/>
                        </a:rPr>
                        <a:t>元</a:t>
                      </a:r>
                      <a:r>
                        <a:rPr lang="en-US" sz="1400" kern="100" dirty="0">
                          <a:effectLst/>
                          <a:latin typeface="微软雅黑" panose="020B0503020204020204" pitchFamily="34" charset="-122"/>
                          <a:ea typeface="微软雅黑" panose="020B0503020204020204" pitchFamily="34" charset="-122"/>
                        </a:rPr>
                        <a:t>/</a:t>
                      </a:r>
                      <a:r>
                        <a:rPr lang="zh-CN" sz="1400" kern="100" dirty="0">
                          <a:effectLst/>
                          <a:latin typeface="微软雅黑" panose="020B0503020204020204" pitchFamily="34" charset="-122"/>
                          <a:ea typeface="微软雅黑" panose="020B0503020204020204" pitchFamily="34" charset="-122"/>
                        </a:rPr>
                        <a:t>餐，中晚餐各支付为</a:t>
                      </a:r>
                      <a:r>
                        <a:rPr lang="en-US" sz="1400" kern="100" dirty="0">
                          <a:effectLst/>
                          <a:latin typeface="微软雅黑" panose="020B0503020204020204" pitchFamily="34" charset="-122"/>
                          <a:ea typeface="微软雅黑" panose="020B0503020204020204" pitchFamily="34" charset="-122"/>
                        </a:rPr>
                        <a:t>1.5</a:t>
                      </a:r>
                      <a:r>
                        <a:rPr lang="zh-CN" sz="1400" kern="100" dirty="0">
                          <a:effectLst/>
                          <a:latin typeface="微软雅黑" panose="020B0503020204020204" pitchFamily="34" charset="-122"/>
                          <a:ea typeface="微软雅黑" panose="020B0503020204020204" pitchFamily="34" charset="-122"/>
                        </a:rPr>
                        <a:t>元</a:t>
                      </a:r>
                      <a:r>
                        <a:rPr lang="en-US" sz="1400" kern="100" dirty="0">
                          <a:effectLst/>
                          <a:latin typeface="微软雅黑" panose="020B0503020204020204" pitchFamily="34" charset="-122"/>
                          <a:ea typeface="微软雅黑" panose="020B0503020204020204" pitchFamily="34" charset="-122"/>
                        </a:rPr>
                        <a:t>/</a:t>
                      </a:r>
                      <a:r>
                        <a:rPr lang="zh-CN" sz="1400" kern="100" dirty="0">
                          <a:effectLst/>
                          <a:latin typeface="微软雅黑" panose="020B0503020204020204" pitchFamily="34" charset="-122"/>
                          <a:ea typeface="微软雅黑" panose="020B0503020204020204" pitchFamily="34" charset="-122"/>
                        </a:rPr>
                        <a:t>餐</a:t>
                      </a:r>
                      <a:endParaRPr lang="zh-CN" sz="1050" kern="100" dirty="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4760">
                <a:tc rowSpan="2">
                  <a:txBody>
                    <a:bodyPr/>
                    <a:lstStyle/>
                    <a:p>
                      <a:pPr algn="ctr">
                        <a:lnSpc>
                          <a:spcPct val="115000"/>
                        </a:lnSpc>
                        <a:spcAft>
                          <a:spcPts val="0"/>
                        </a:spcAft>
                      </a:pPr>
                      <a:r>
                        <a:rPr lang="zh-CN" sz="1400" kern="100">
                          <a:effectLst/>
                          <a:latin typeface="微软雅黑" panose="020B0503020204020204" pitchFamily="34" charset="-122"/>
                          <a:ea typeface="微软雅黑" panose="020B0503020204020204" pitchFamily="34" charset="-122"/>
                        </a:rPr>
                        <a:t>高职餐</a:t>
                      </a:r>
                      <a:endParaRPr lang="zh-CN" sz="1050" kern="100">
                        <a:effectLst/>
                        <a:latin typeface="微软雅黑" panose="020B0503020204020204" pitchFamily="34" charset="-122"/>
                        <a:ea typeface="微软雅黑" panose="020B0503020204020204" pitchFamily="34" charset="-122"/>
                      </a:endParaRPr>
                    </a:p>
                    <a:p>
                      <a:pPr algn="ctr">
                        <a:lnSpc>
                          <a:spcPct val="115000"/>
                        </a:lnSpc>
                        <a:spcAft>
                          <a:spcPts val="0"/>
                        </a:spcAft>
                      </a:pPr>
                      <a:r>
                        <a:rPr lang="zh-CN" sz="1400" kern="100">
                          <a:effectLst/>
                          <a:latin typeface="微软雅黑" panose="020B0503020204020204" pitchFamily="34" charset="-122"/>
                          <a:ea typeface="微软雅黑" panose="020B0503020204020204" pitchFamily="34" charset="-122"/>
                        </a:rPr>
                        <a:t>伙食补贴</a:t>
                      </a:r>
                      <a:endParaRPr lang="zh-CN" sz="1050" kern="10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zh-CN" sz="1400" kern="100">
                          <a:effectLst/>
                          <a:latin typeface="微软雅黑" panose="020B0503020204020204" pitchFamily="34" charset="-122"/>
                          <a:ea typeface="微软雅黑" panose="020B0503020204020204" pitchFamily="34" charset="-122"/>
                        </a:rPr>
                        <a:t>公司补贴</a:t>
                      </a:r>
                      <a:endParaRPr lang="zh-CN" sz="1050" kern="10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kern="100">
                          <a:effectLst/>
                          <a:latin typeface="微软雅黑" panose="020B0503020204020204" pitchFamily="34" charset="-122"/>
                          <a:ea typeface="微软雅黑" panose="020B0503020204020204" pitchFamily="34" charset="-122"/>
                        </a:rPr>
                        <a:t>12</a:t>
                      </a:r>
                      <a:r>
                        <a:rPr lang="zh-CN" sz="1400" kern="100">
                          <a:effectLst/>
                          <a:latin typeface="微软雅黑" panose="020B0503020204020204" pitchFamily="34" charset="-122"/>
                          <a:ea typeface="微软雅黑" panose="020B0503020204020204" pitchFamily="34" charset="-122"/>
                        </a:rPr>
                        <a:t>元</a:t>
                      </a:r>
                      <a:r>
                        <a:rPr lang="en-US" sz="1400" kern="100">
                          <a:effectLst/>
                          <a:latin typeface="微软雅黑" panose="020B0503020204020204" pitchFamily="34" charset="-122"/>
                          <a:ea typeface="微软雅黑" panose="020B0503020204020204" pitchFamily="34" charset="-122"/>
                        </a:rPr>
                        <a:t>/</a:t>
                      </a:r>
                      <a:r>
                        <a:rPr lang="zh-CN" sz="1400" kern="100">
                          <a:effectLst/>
                          <a:latin typeface="微软雅黑" panose="020B0503020204020204" pitchFamily="34" charset="-122"/>
                          <a:ea typeface="微软雅黑" panose="020B0503020204020204" pitchFamily="34" charset="-122"/>
                        </a:rPr>
                        <a:t>天</a:t>
                      </a:r>
                      <a:endParaRPr lang="zh-CN" sz="1050" kern="10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zh-CN" sz="1400" kern="100">
                          <a:effectLst/>
                          <a:latin typeface="微软雅黑" panose="020B0503020204020204" pitchFamily="34" charset="-122"/>
                          <a:ea typeface="微软雅黑" panose="020B0503020204020204" pitchFamily="34" charset="-122"/>
                        </a:rPr>
                        <a:t>早餐补贴</a:t>
                      </a:r>
                      <a:r>
                        <a:rPr lang="en-US" sz="1400" kern="100">
                          <a:effectLst/>
                          <a:latin typeface="微软雅黑" panose="020B0503020204020204" pitchFamily="34" charset="-122"/>
                          <a:ea typeface="微软雅黑" panose="020B0503020204020204" pitchFamily="34" charset="-122"/>
                        </a:rPr>
                        <a:t>3</a:t>
                      </a:r>
                      <a:r>
                        <a:rPr lang="zh-CN" sz="1400" kern="100">
                          <a:effectLst/>
                          <a:latin typeface="微软雅黑" panose="020B0503020204020204" pitchFamily="34" charset="-122"/>
                          <a:ea typeface="微软雅黑" panose="020B0503020204020204" pitchFamily="34" charset="-122"/>
                        </a:rPr>
                        <a:t>元</a:t>
                      </a:r>
                      <a:r>
                        <a:rPr lang="en-US" sz="1400" kern="100">
                          <a:effectLst/>
                          <a:latin typeface="微软雅黑" panose="020B0503020204020204" pitchFamily="34" charset="-122"/>
                          <a:ea typeface="微软雅黑" panose="020B0503020204020204" pitchFamily="34" charset="-122"/>
                        </a:rPr>
                        <a:t>/</a:t>
                      </a:r>
                      <a:r>
                        <a:rPr lang="zh-CN" sz="1400" kern="100">
                          <a:effectLst/>
                          <a:latin typeface="微软雅黑" panose="020B0503020204020204" pitchFamily="34" charset="-122"/>
                          <a:ea typeface="微软雅黑" panose="020B0503020204020204" pitchFamily="34" charset="-122"/>
                        </a:rPr>
                        <a:t>餐，中晚餐各补贴</a:t>
                      </a:r>
                      <a:r>
                        <a:rPr lang="en-US" sz="1400" kern="100">
                          <a:effectLst/>
                          <a:latin typeface="微软雅黑" panose="020B0503020204020204" pitchFamily="34" charset="-122"/>
                          <a:ea typeface="微软雅黑" panose="020B0503020204020204" pitchFamily="34" charset="-122"/>
                        </a:rPr>
                        <a:t>4.5</a:t>
                      </a:r>
                      <a:r>
                        <a:rPr lang="zh-CN" sz="1400" kern="100">
                          <a:effectLst/>
                          <a:latin typeface="微软雅黑" panose="020B0503020204020204" pitchFamily="34" charset="-122"/>
                          <a:ea typeface="微软雅黑" panose="020B0503020204020204" pitchFamily="34" charset="-122"/>
                        </a:rPr>
                        <a:t>元</a:t>
                      </a:r>
                      <a:r>
                        <a:rPr lang="en-US" sz="1400" kern="100">
                          <a:effectLst/>
                          <a:latin typeface="微软雅黑" panose="020B0503020204020204" pitchFamily="34" charset="-122"/>
                          <a:ea typeface="微软雅黑" panose="020B0503020204020204" pitchFamily="34" charset="-122"/>
                        </a:rPr>
                        <a:t>/</a:t>
                      </a:r>
                      <a:r>
                        <a:rPr lang="zh-CN" sz="1400" kern="100">
                          <a:effectLst/>
                          <a:latin typeface="微软雅黑" panose="020B0503020204020204" pitchFamily="34" charset="-122"/>
                          <a:ea typeface="微软雅黑" panose="020B0503020204020204" pitchFamily="34" charset="-122"/>
                        </a:rPr>
                        <a:t>餐</a:t>
                      </a:r>
                      <a:endParaRPr lang="zh-CN" sz="1050" kern="10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4760">
                <a:tc vMerge="1">
                  <a:txBody>
                    <a:bodyPr/>
                    <a:lstStyle/>
                    <a:p>
                      <a:endParaRPr lang="zh-CN" altLang="en-US"/>
                    </a:p>
                  </a:txBody>
                  <a:tcPr/>
                </a:tc>
                <a:tc>
                  <a:txBody>
                    <a:bodyPr/>
                    <a:lstStyle/>
                    <a:p>
                      <a:pPr algn="ctr">
                        <a:lnSpc>
                          <a:spcPct val="115000"/>
                        </a:lnSpc>
                        <a:spcAft>
                          <a:spcPts val="0"/>
                        </a:spcAft>
                      </a:pPr>
                      <a:r>
                        <a:rPr lang="zh-CN" sz="1400" kern="100">
                          <a:effectLst/>
                          <a:latin typeface="微软雅黑" panose="020B0503020204020204" pitchFamily="34" charset="-122"/>
                          <a:ea typeface="微软雅黑" panose="020B0503020204020204" pitchFamily="34" charset="-122"/>
                        </a:rPr>
                        <a:t>个人支付</a:t>
                      </a:r>
                      <a:endParaRPr lang="zh-CN" sz="1050" kern="10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kern="100">
                          <a:effectLst/>
                          <a:latin typeface="微软雅黑" panose="020B0503020204020204" pitchFamily="34" charset="-122"/>
                          <a:ea typeface="微软雅黑" panose="020B0503020204020204" pitchFamily="34" charset="-122"/>
                        </a:rPr>
                        <a:t>8</a:t>
                      </a:r>
                      <a:r>
                        <a:rPr lang="zh-CN" sz="1400" kern="100">
                          <a:effectLst/>
                          <a:latin typeface="微软雅黑" panose="020B0503020204020204" pitchFamily="34" charset="-122"/>
                          <a:ea typeface="微软雅黑" panose="020B0503020204020204" pitchFamily="34" charset="-122"/>
                        </a:rPr>
                        <a:t>元</a:t>
                      </a:r>
                      <a:r>
                        <a:rPr lang="en-US" sz="1400" kern="100">
                          <a:effectLst/>
                          <a:latin typeface="微软雅黑" panose="020B0503020204020204" pitchFamily="34" charset="-122"/>
                          <a:ea typeface="微软雅黑" panose="020B0503020204020204" pitchFamily="34" charset="-122"/>
                        </a:rPr>
                        <a:t>/</a:t>
                      </a:r>
                      <a:r>
                        <a:rPr lang="zh-CN" sz="1400" kern="100">
                          <a:effectLst/>
                          <a:latin typeface="微软雅黑" panose="020B0503020204020204" pitchFamily="34" charset="-122"/>
                          <a:ea typeface="微软雅黑" panose="020B0503020204020204" pitchFamily="34" charset="-122"/>
                        </a:rPr>
                        <a:t>天</a:t>
                      </a:r>
                      <a:endParaRPr lang="zh-CN" sz="1050" kern="10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zh-CN" sz="1400" kern="100">
                          <a:effectLst/>
                          <a:latin typeface="微软雅黑" panose="020B0503020204020204" pitchFamily="34" charset="-122"/>
                          <a:ea typeface="微软雅黑" panose="020B0503020204020204" pitchFamily="34" charset="-122"/>
                        </a:rPr>
                        <a:t>早餐支付</a:t>
                      </a:r>
                      <a:r>
                        <a:rPr lang="en-US" sz="1400" kern="100">
                          <a:effectLst/>
                          <a:latin typeface="微软雅黑" panose="020B0503020204020204" pitchFamily="34" charset="-122"/>
                          <a:ea typeface="微软雅黑" panose="020B0503020204020204" pitchFamily="34" charset="-122"/>
                        </a:rPr>
                        <a:t>2</a:t>
                      </a:r>
                      <a:r>
                        <a:rPr lang="zh-CN" sz="1400" kern="100">
                          <a:effectLst/>
                          <a:latin typeface="微软雅黑" panose="020B0503020204020204" pitchFamily="34" charset="-122"/>
                          <a:ea typeface="微软雅黑" panose="020B0503020204020204" pitchFamily="34" charset="-122"/>
                        </a:rPr>
                        <a:t>元</a:t>
                      </a:r>
                      <a:r>
                        <a:rPr lang="en-US" sz="1400" kern="100">
                          <a:effectLst/>
                          <a:latin typeface="微软雅黑" panose="020B0503020204020204" pitchFamily="34" charset="-122"/>
                          <a:ea typeface="微软雅黑" panose="020B0503020204020204" pitchFamily="34" charset="-122"/>
                        </a:rPr>
                        <a:t>/</a:t>
                      </a:r>
                      <a:r>
                        <a:rPr lang="zh-CN" sz="1400" kern="100">
                          <a:effectLst/>
                          <a:latin typeface="微软雅黑" panose="020B0503020204020204" pitchFamily="34" charset="-122"/>
                          <a:ea typeface="微软雅黑" panose="020B0503020204020204" pitchFamily="34" charset="-122"/>
                        </a:rPr>
                        <a:t>餐，中晚餐各支付为</a:t>
                      </a:r>
                      <a:r>
                        <a:rPr lang="en-US" sz="1400" kern="100">
                          <a:effectLst/>
                          <a:latin typeface="微软雅黑" panose="020B0503020204020204" pitchFamily="34" charset="-122"/>
                          <a:ea typeface="微软雅黑" panose="020B0503020204020204" pitchFamily="34" charset="-122"/>
                        </a:rPr>
                        <a:t>3</a:t>
                      </a:r>
                      <a:r>
                        <a:rPr lang="zh-CN" sz="1400" kern="100">
                          <a:effectLst/>
                          <a:latin typeface="微软雅黑" panose="020B0503020204020204" pitchFamily="34" charset="-122"/>
                          <a:ea typeface="微软雅黑" panose="020B0503020204020204" pitchFamily="34" charset="-122"/>
                        </a:rPr>
                        <a:t>元</a:t>
                      </a:r>
                      <a:r>
                        <a:rPr lang="en-US" sz="1400" kern="100">
                          <a:effectLst/>
                          <a:latin typeface="微软雅黑" panose="020B0503020204020204" pitchFamily="34" charset="-122"/>
                          <a:ea typeface="微软雅黑" panose="020B0503020204020204" pitchFamily="34" charset="-122"/>
                        </a:rPr>
                        <a:t>/</a:t>
                      </a:r>
                      <a:r>
                        <a:rPr lang="zh-CN" sz="1400" kern="100">
                          <a:effectLst/>
                          <a:latin typeface="微软雅黑" panose="020B0503020204020204" pitchFamily="34" charset="-122"/>
                          <a:ea typeface="微软雅黑" panose="020B0503020204020204" pitchFamily="34" charset="-122"/>
                        </a:rPr>
                        <a:t>餐</a:t>
                      </a:r>
                      <a:endParaRPr lang="zh-CN" sz="1050" kern="100">
                        <a:effectLst/>
                        <a:latin typeface="微软雅黑" panose="020B0503020204020204" pitchFamily="34" charset="-122"/>
                        <a:ea typeface="微软雅黑" panose="020B0503020204020204" pitchFamily="34"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6440">
                <a:tc gridSpan="4">
                  <a:txBody>
                    <a:bodyPr/>
                    <a:lstStyle/>
                    <a:p>
                      <a:pPr indent="355600" algn="just">
                        <a:lnSpc>
                          <a:spcPct val="115000"/>
                        </a:lnSpc>
                        <a:spcAft>
                          <a:spcPts val="0"/>
                        </a:spcAft>
                      </a:pPr>
                      <a:r>
                        <a:rPr lang="zh-CN" sz="1400" kern="100" dirty="0">
                          <a:effectLst/>
                          <a:latin typeface="微软雅黑" panose="020B0503020204020204" pitchFamily="34" charset="-122"/>
                          <a:ea typeface="微软雅黑" panose="020B0503020204020204" pitchFamily="34" charset="-122"/>
                        </a:rPr>
                        <a:t>注：公司有权根据物价水平，调整伙食补贴标准，不再另行通知。</a:t>
                      </a:r>
                      <a:endParaRPr lang="zh-CN" sz="105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sp>
        <p:nvSpPr>
          <p:cNvPr id="7" name="TextBox 6"/>
          <p:cNvSpPr txBox="1"/>
          <p:nvPr/>
        </p:nvSpPr>
        <p:spPr>
          <a:xfrm>
            <a:off x="683568" y="980728"/>
            <a:ext cx="1656184" cy="369332"/>
          </a:xfrm>
          <a:prstGeom prst="rect">
            <a:avLst/>
          </a:prstGeom>
          <a:solidFill>
            <a:srgbClr val="00889F"/>
          </a:solidFill>
        </p:spPr>
        <p:txBody>
          <a:bodyPr wrap="square" rtlCol="0">
            <a:spAutoFit/>
          </a:bodyPr>
          <a:lstStyle>
            <a:defPPr>
              <a:defRPr lang="zh-CN"/>
            </a:defPPr>
            <a:lvl1pPr algn="ctr">
              <a:defRPr b="1">
                <a:solidFill>
                  <a:schemeClr val="bg1"/>
                </a:solidFill>
                <a:latin typeface="微软雅黑" panose="020B0503020204020204" pitchFamily="34" charset="-122"/>
                <a:ea typeface="微软雅黑" panose="020B0503020204020204" pitchFamily="34" charset="-122"/>
              </a:defRPr>
            </a:lvl1pPr>
          </a:lstStyle>
          <a:p>
            <a:r>
              <a:rPr lang="zh-CN" altLang="en-US" dirty="0"/>
              <a:t>伙食补贴</a:t>
            </a:r>
          </a:p>
        </p:txBody>
      </p:sp>
      <p:sp>
        <p:nvSpPr>
          <p:cNvPr id="8" name="TextBox 7"/>
          <p:cNvSpPr txBox="1"/>
          <p:nvPr/>
        </p:nvSpPr>
        <p:spPr>
          <a:xfrm>
            <a:off x="683568" y="4067259"/>
            <a:ext cx="1656184" cy="369332"/>
          </a:xfrm>
          <a:prstGeom prst="rect">
            <a:avLst/>
          </a:prstGeom>
          <a:solidFill>
            <a:srgbClr val="00889F"/>
          </a:solidFill>
        </p:spPr>
        <p:txBody>
          <a:bodyPr wrap="square" rtlCol="0">
            <a:spAutoFit/>
          </a:bodyPr>
          <a:lstStyle>
            <a:defPPr>
              <a:defRPr lang="zh-CN"/>
            </a:defPPr>
            <a:lvl1pPr>
              <a:defRPr>
                <a:solidFill>
                  <a:schemeClr val="bg1"/>
                </a:solidFill>
                <a:latin typeface="微软雅黑" panose="020B0503020204020204" pitchFamily="34" charset="-122"/>
                <a:ea typeface="微软雅黑" panose="020B0503020204020204" pitchFamily="34" charset="-122"/>
              </a:defRPr>
            </a:lvl1pPr>
          </a:lstStyle>
          <a:p>
            <a:pPr algn="ctr"/>
            <a:r>
              <a:rPr lang="zh-CN" altLang="en-US" b="1" dirty="0"/>
              <a:t>社会保险</a:t>
            </a:r>
          </a:p>
        </p:txBody>
      </p:sp>
      <p:sp>
        <p:nvSpPr>
          <p:cNvPr id="9" name="TextBox 8"/>
          <p:cNvSpPr txBox="1"/>
          <p:nvPr/>
        </p:nvSpPr>
        <p:spPr>
          <a:xfrm>
            <a:off x="899592" y="4643844"/>
            <a:ext cx="7560840"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养老保险        医疗保险       失业保险         工伤保险        生育保险</a:t>
            </a:r>
            <a:endParaRPr lang="zh-CN" altLang="en-US" dirty="0">
              <a:latin typeface="微软雅黑" panose="020B0503020204020204" pitchFamily="34" charset="-122"/>
              <a:ea typeface="微软雅黑" panose="020B0503020204020204" pitchFamily="34" charset="-122"/>
            </a:endParaRPr>
          </a:p>
        </p:txBody>
      </p:sp>
      <p:sp>
        <p:nvSpPr>
          <p:cNvPr id="10" name="TextBox 9"/>
          <p:cNvSpPr txBox="1"/>
          <p:nvPr/>
        </p:nvSpPr>
        <p:spPr>
          <a:xfrm>
            <a:off x="683568" y="5157192"/>
            <a:ext cx="1656184" cy="369332"/>
          </a:xfrm>
          <a:prstGeom prst="rect">
            <a:avLst/>
          </a:prstGeom>
          <a:solidFill>
            <a:srgbClr val="00889F"/>
          </a:solidFill>
        </p:spPr>
        <p:txBody>
          <a:bodyPr wrap="square" rtlCol="0">
            <a:spAutoFit/>
          </a:bodyPr>
          <a:lstStyle>
            <a:defPPr>
              <a:defRPr lang="zh-CN"/>
            </a:defPPr>
            <a:lvl1pPr>
              <a:defRPr>
                <a:solidFill>
                  <a:schemeClr val="bg1"/>
                </a:solidFill>
                <a:latin typeface="微软雅黑" panose="020B0503020204020204" pitchFamily="34" charset="-122"/>
                <a:ea typeface="微软雅黑" panose="020B0503020204020204" pitchFamily="34" charset="-122"/>
              </a:defRPr>
            </a:lvl1pPr>
          </a:lstStyle>
          <a:p>
            <a:pPr algn="ctr"/>
            <a:r>
              <a:rPr lang="zh-CN" altLang="en-US" b="1" dirty="0"/>
              <a:t>宿舍</a:t>
            </a:r>
          </a:p>
        </p:txBody>
      </p:sp>
      <p:sp>
        <p:nvSpPr>
          <p:cNvPr id="11" name="TextBox 10"/>
          <p:cNvSpPr txBox="1"/>
          <p:nvPr/>
        </p:nvSpPr>
        <p:spPr>
          <a:xfrm>
            <a:off x="899592" y="5733777"/>
            <a:ext cx="7560840"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四人间，宿舍</a:t>
            </a:r>
            <a:r>
              <a:rPr lang="en-US" altLang="zh-CN" dirty="0" err="1" smtClean="0">
                <a:latin typeface="微软雅黑" panose="020B0503020204020204" pitchFamily="34" charset="-122"/>
                <a:ea typeface="微软雅黑" panose="020B0503020204020204" pitchFamily="34" charset="-122"/>
              </a:rPr>
              <a:t>wifi</a:t>
            </a:r>
            <a:r>
              <a:rPr lang="zh-CN" altLang="en-US" dirty="0" smtClean="0">
                <a:latin typeface="微软雅黑" panose="020B0503020204020204" pitchFamily="34" charset="-122"/>
                <a:ea typeface="微软雅黑" panose="020B0503020204020204" pitchFamily="34" charset="-122"/>
              </a:rPr>
              <a:t>全覆盖、空调、配备热水器，桌椅等</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06889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26</a:t>
            </a:fld>
            <a:endParaRPr lang="zh-CN" altLang="en-US"/>
          </a:p>
        </p:txBody>
      </p:sp>
      <p:sp>
        <p:nvSpPr>
          <p:cNvPr id="7" name="TextBox 6"/>
          <p:cNvSpPr txBox="1"/>
          <p:nvPr/>
        </p:nvSpPr>
        <p:spPr>
          <a:xfrm>
            <a:off x="539750" y="1556792"/>
            <a:ext cx="1656184" cy="369332"/>
          </a:xfrm>
          <a:prstGeom prst="rect">
            <a:avLst/>
          </a:prstGeom>
          <a:solidFill>
            <a:srgbClr val="00889F"/>
          </a:solidFill>
        </p:spPr>
        <p:txBody>
          <a:bodyPr wrap="square" rtlCol="0">
            <a:spAutoFit/>
          </a:bodyPr>
          <a:lstStyle>
            <a:defPPr>
              <a:defRPr lang="zh-CN"/>
            </a:defPPr>
            <a:lvl1pPr algn="ctr">
              <a:defRPr b="1">
                <a:solidFill>
                  <a:schemeClr val="bg1"/>
                </a:solidFill>
                <a:latin typeface="微软雅黑" panose="020B0503020204020204" pitchFamily="34" charset="-122"/>
                <a:ea typeface="微软雅黑" panose="020B0503020204020204" pitchFamily="34" charset="-122"/>
              </a:defRPr>
            </a:lvl1pPr>
          </a:lstStyle>
          <a:p>
            <a:r>
              <a:rPr lang="zh-CN" altLang="en-US" dirty="0"/>
              <a:t>购</a:t>
            </a:r>
            <a:r>
              <a:rPr lang="zh-CN" altLang="en-US" dirty="0" smtClean="0"/>
              <a:t>房优惠</a:t>
            </a:r>
            <a:endParaRPr lang="zh-CN"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92896"/>
            <a:ext cx="4137645" cy="35283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descr="D:\桌面转移资料\2015103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62" r="8900"/>
          <a:stretch/>
        </p:blipFill>
        <p:spPr bwMode="auto">
          <a:xfrm>
            <a:off x="4572000" y="2492895"/>
            <a:ext cx="4055948" cy="35649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43438" y="1556792"/>
            <a:ext cx="1656184" cy="369332"/>
          </a:xfrm>
          <a:prstGeom prst="rect">
            <a:avLst/>
          </a:prstGeom>
          <a:solidFill>
            <a:srgbClr val="00889F"/>
          </a:solidFill>
        </p:spPr>
        <p:txBody>
          <a:bodyPr wrap="square" rtlCol="0">
            <a:spAutoFit/>
          </a:bodyPr>
          <a:lstStyle>
            <a:defPPr>
              <a:defRPr lang="zh-CN"/>
            </a:defPPr>
            <a:lvl1pPr algn="ctr">
              <a:defRPr b="1">
                <a:solidFill>
                  <a:schemeClr val="bg1"/>
                </a:solidFill>
                <a:latin typeface="微软雅黑" panose="020B0503020204020204" pitchFamily="34" charset="-122"/>
                <a:ea typeface="微软雅黑" panose="020B0503020204020204" pitchFamily="34" charset="-122"/>
              </a:defRPr>
            </a:lvl1pPr>
          </a:lstStyle>
          <a:p>
            <a:r>
              <a:rPr lang="zh-CN" altLang="en-US" dirty="0" smtClean="0"/>
              <a:t>班车</a:t>
            </a:r>
            <a:endParaRPr lang="zh-CN" altLang="en-US" dirty="0"/>
          </a:p>
        </p:txBody>
      </p:sp>
    </p:spTree>
    <p:extLst>
      <p:ext uri="{BB962C8B-B14F-4D97-AF65-F5344CB8AC3E}">
        <p14:creationId xmlns:p14="http://schemas.microsoft.com/office/powerpoint/2010/main" val="35581976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27</a:t>
            </a:fld>
            <a:endParaRPr lang="zh-CN" altLang="en-US"/>
          </a:p>
        </p:txBody>
      </p:sp>
      <p:pic>
        <p:nvPicPr>
          <p:cNvPr id="8194" name="Picture 2" descr="d:\users\zuobaiquan\appdata\roaming\360se6\User Data\temp\12523923604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830" y="2168288"/>
            <a:ext cx="4060608" cy="27843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196" name="Picture 4" descr="d:\users\zuobaiquan\appdata\roaming\360se6\User Data\temp\CqgBJlSPJhuAa_FQAAIMEJdjiLw558.jpg"/>
          <p:cNvPicPr>
            <a:picLocks noChangeAspect="1" noChangeArrowheads="1"/>
          </p:cNvPicPr>
          <p:nvPr/>
        </p:nvPicPr>
        <p:blipFill rotWithShape="1">
          <a:blip r:embed="rId3">
            <a:extLst>
              <a:ext uri="{28A0092B-C50C-407E-A947-70E740481C1C}">
                <a14:useLocalDpi xmlns:a14="http://schemas.microsoft.com/office/drawing/2010/main" val="0"/>
              </a:ext>
            </a:extLst>
          </a:blip>
          <a:srcRect l="4045"/>
          <a:stretch/>
        </p:blipFill>
        <p:spPr bwMode="auto">
          <a:xfrm>
            <a:off x="4803648" y="2132856"/>
            <a:ext cx="3800602" cy="28321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539750" y="1628800"/>
            <a:ext cx="2635658" cy="369332"/>
          </a:xfrm>
          <a:prstGeom prst="rect">
            <a:avLst/>
          </a:prstGeom>
          <a:solidFill>
            <a:srgbClr val="00889F"/>
          </a:solidFill>
        </p:spPr>
        <p:txBody>
          <a:bodyPr wrap="squar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四间</a:t>
            </a:r>
            <a:r>
              <a:rPr lang="zh-CN" altLang="en-US" b="1" dirty="0">
                <a:solidFill>
                  <a:schemeClr val="bg1"/>
                </a:solidFill>
                <a:latin typeface="微软雅黑" panose="020B0503020204020204" pitchFamily="34" charset="-122"/>
                <a:ea typeface="微软雅黑" panose="020B0503020204020204" pitchFamily="34" charset="-122"/>
              </a:rPr>
              <a:t>标准间免费房</a:t>
            </a:r>
            <a:r>
              <a:rPr lang="zh-CN" altLang="en-US" b="1" dirty="0" smtClean="0">
                <a:solidFill>
                  <a:schemeClr val="bg1"/>
                </a:solidFill>
                <a:latin typeface="微软雅黑" panose="020B0503020204020204" pitchFamily="34" charset="-122"/>
                <a:ea typeface="微软雅黑" panose="020B0503020204020204" pitchFamily="34" charset="-122"/>
              </a:rPr>
              <a:t>福利</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33148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28</a:t>
            </a:fld>
            <a:endParaRPr lang="zh-CN" altLang="en-US"/>
          </a:p>
        </p:txBody>
      </p:sp>
      <p:pic>
        <p:nvPicPr>
          <p:cNvPr id="12297" name="Picture 9" descr="D:\桌面转移资料\职工活动中心.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438" y="1512288"/>
            <a:ext cx="7560000" cy="472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563806" y="980728"/>
            <a:ext cx="2635658" cy="369332"/>
          </a:xfrm>
          <a:prstGeom prst="rect">
            <a:avLst/>
          </a:prstGeom>
          <a:solidFill>
            <a:srgbClr val="00889F"/>
          </a:solidFill>
        </p:spPr>
        <p:txBody>
          <a:bodyPr wrap="squar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职工活动中心</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96547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29</a:t>
            </a:fld>
            <a:endParaRPr lang="zh-CN" altLang="en-US"/>
          </a:p>
        </p:txBody>
      </p:sp>
      <p:grpSp>
        <p:nvGrpSpPr>
          <p:cNvPr id="4" name="组合 3"/>
          <p:cNvGrpSpPr>
            <a:grpSpLocks/>
          </p:cNvGrpSpPr>
          <p:nvPr/>
        </p:nvGrpSpPr>
        <p:grpSpPr bwMode="auto">
          <a:xfrm>
            <a:off x="1679277" y="2276872"/>
            <a:ext cx="6061075" cy="2921000"/>
            <a:chOff x="1479177" y="2163763"/>
            <a:chExt cx="6061075" cy="2921000"/>
          </a:xfrm>
        </p:grpSpPr>
        <p:sp>
          <p:nvSpPr>
            <p:cNvPr id="5" name="任意多边形 4"/>
            <p:cNvSpPr/>
            <p:nvPr/>
          </p:nvSpPr>
          <p:spPr>
            <a:xfrm>
              <a:off x="147917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8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一</a:t>
              </a:r>
              <a:endParaRPr lang="zh-CN" altLang="en-US" sz="2600" b="1" dirty="0">
                <a:latin typeface="微软雅黑" pitchFamily="34" charset="-122"/>
                <a:ea typeface="微软雅黑" pitchFamily="34" charset="-122"/>
              </a:endParaRPr>
            </a:p>
          </p:txBody>
        </p:sp>
        <p:sp>
          <p:nvSpPr>
            <p:cNvPr id="6" name="任意多边形 5"/>
            <p:cNvSpPr/>
            <p:nvPr/>
          </p:nvSpPr>
          <p:spPr>
            <a:xfrm>
              <a:off x="2471365"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二</a:t>
              </a:r>
              <a:endParaRPr lang="zh-CN" altLang="en-US" sz="2600" b="1" dirty="0">
                <a:latin typeface="微软雅黑" pitchFamily="34" charset="-122"/>
                <a:ea typeface="微软雅黑" pitchFamily="34" charset="-122"/>
              </a:endParaRPr>
            </a:p>
          </p:txBody>
        </p:sp>
        <p:sp>
          <p:nvSpPr>
            <p:cNvPr id="7" name="任意多边形 6"/>
            <p:cNvSpPr/>
            <p:nvPr/>
          </p:nvSpPr>
          <p:spPr>
            <a:xfrm>
              <a:off x="3461965" y="2163763"/>
              <a:ext cx="1103312"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85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三</a:t>
              </a:r>
              <a:endParaRPr lang="zh-CN" altLang="en-US" sz="2600" b="1" dirty="0">
                <a:latin typeface="微软雅黑" pitchFamily="34" charset="-122"/>
                <a:ea typeface="微软雅黑" pitchFamily="34" charset="-122"/>
              </a:endParaRPr>
            </a:p>
          </p:txBody>
        </p:sp>
        <p:sp>
          <p:nvSpPr>
            <p:cNvPr id="8" name="任意多边形 7"/>
            <p:cNvSpPr/>
            <p:nvPr/>
          </p:nvSpPr>
          <p:spPr>
            <a:xfrm>
              <a:off x="4454152"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85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四</a:t>
              </a:r>
              <a:endParaRPr lang="zh-CN" altLang="en-US" sz="2600" b="1" dirty="0">
                <a:latin typeface="微软雅黑" pitchFamily="34" charset="-122"/>
                <a:ea typeface="微软雅黑" pitchFamily="34" charset="-122"/>
              </a:endParaRPr>
            </a:p>
          </p:txBody>
        </p:sp>
        <p:sp>
          <p:nvSpPr>
            <p:cNvPr id="9" name="任意多边形 8"/>
            <p:cNvSpPr/>
            <p:nvPr/>
          </p:nvSpPr>
          <p:spPr>
            <a:xfrm>
              <a:off x="5446340"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85000"/>
              </a:schemeClr>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五</a:t>
              </a:r>
              <a:endParaRPr lang="zh-CN" altLang="en-US" sz="2600" b="1" dirty="0">
                <a:latin typeface="微软雅黑" pitchFamily="34" charset="-122"/>
                <a:ea typeface="微软雅黑" pitchFamily="34" charset="-122"/>
              </a:endParaRPr>
            </a:p>
          </p:txBody>
        </p:sp>
        <p:sp>
          <p:nvSpPr>
            <p:cNvPr id="10" name="任意多边形 9"/>
            <p:cNvSpPr/>
            <p:nvPr/>
          </p:nvSpPr>
          <p:spPr>
            <a:xfrm>
              <a:off x="643852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8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六</a:t>
              </a:r>
              <a:endParaRPr lang="zh-CN" altLang="en-US" sz="2600" b="1" dirty="0">
                <a:latin typeface="微软雅黑" pitchFamily="34" charset="-122"/>
                <a:ea typeface="微软雅黑" pitchFamily="34" charset="-122"/>
              </a:endParaRPr>
            </a:p>
          </p:txBody>
        </p:sp>
        <p:sp>
          <p:nvSpPr>
            <p:cNvPr id="12" name="TextBox 8"/>
            <p:cNvSpPr txBox="1">
              <a:spLocks noChangeArrowheads="1"/>
            </p:cNvSpPr>
            <p:nvPr/>
          </p:nvSpPr>
          <p:spPr bwMode="auto">
            <a:xfrm>
              <a:off x="1710992" y="2852738"/>
              <a:ext cx="553998"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smtClean="0">
                  <a:solidFill>
                    <a:schemeClr val="bg1">
                      <a:lumMod val="85000"/>
                    </a:schemeClr>
                  </a:solidFill>
                  <a:latin typeface="微软雅黑" pitchFamily="34" charset="-122"/>
                  <a:ea typeface="微软雅黑" pitchFamily="34" charset="-122"/>
                </a:rPr>
                <a:t>公司简介</a:t>
              </a:r>
              <a:endParaRPr lang="zh-CN" altLang="en-US" sz="2400" b="1" dirty="0">
                <a:solidFill>
                  <a:schemeClr val="bg1">
                    <a:lumMod val="85000"/>
                  </a:schemeClr>
                </a:solidFill>
                <a:latin typeface="微软雅黑" pitchFamily="34" charset="-122"/>
                <a:ea typeface="微软雅黑" pitchFamily="34" charset="-122"/>
              </a:endParaRPr>
            </a:p>
          </p:txBody>
        </p:sp>
        <p:sp>
          <p:nvSpPr>
            <p:cNvPr id="15" name="TextBox 12"/>
            <p:cNvSpPr txBox="1">
              <a:spLocks noChangeArrowheads="1"/>
            </p:cNvSpPr>
            <p:nvPr/>
          </p:nvSpPr>
          <p:spPr bwMode="auto">
            <a:xfrm>
              <a:off x="3782243"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defPPr>
                <a:defRPr lang="zh-CN"/>
              </a:defPPr>
              <a:lvl1pPr>
                <a:defRPr sz="2400" b="1">
                  <a:latin typeface="微软雅黑" pitchFamily="34" charset="-122"/>
                  <a:ea typeface="微软雅黑" pitchFamily="34" charset="-122"/>
                </a:defRPr>
              </a:lvl1pPr>
              <a:lvl2pPr marL="742950" indent="-285750" eaLnBrk="0" hangingPunct="0">
                <a:defRPr>
                  <a:latin typeface="Calibri" pitchFamily="34" charset="0"/>
                  <a:ea typeface="宋体" charset="-122"/>
                </a:defRPr>
              </a:lvl2pPr>
              <a:lvl3pPr marL="1143000" indent="-228600" eaLnBrk="0" hangingPunct="0">
                <a:defRPr>
                  <a:latin typeface="Calibri" pitchFamily="34" charset="0"/>
                  <a:ea typeface="宋体" charset="-122"/>
                </a:defRPr>
              </a:lvl3pPr>
              <a:lvl4pPr marL="1600200" indent="-228600" eaLnBrk="0" hangingPunct="0">
                <a:defRPr>
                  <a:latin typeface="Calibri" pitchFamily="34" charset="0"/>
                  <a:ea typeface="宋体" charset="-122"/>
                </a:defRPr>
              </a:lvl4pPr>
              <a:lvl5pPr marL="2057400" indent="-228600" eaLnBrk="0" hangingPunct="0">
                <a:defRPr>
                  <a:latin typeface="Calibri" pitchFamily="34" charset="0"/>
                  <a:ea typeface="宋体" charset="-122"/>
                </a:defRPr>
              </a:lvl5pPr>
              <a:lvl6pPr marL="2514600" indent="-228600" eaLnBrk="0" fontAlgn="base" hangingPunct="0">
                <a:spcBef>
                  <a:spcPct val="0"/>
                </a:spcBef>
                <a:spcAft>
                  <a:spcPct val="0"/>
                </a:spcAft>
                <a:defRPr>
                  <a:latin typeface="Calibri" pitchFamily="34" charset="0"/>
                  <a:ea typeface="宋体" charset="-122"/>
                </a:defRPr>
              </a:lvl6pPr>
              <a:lvl7pPr marL="2971800" indent="-228600" eaLnBrk="0" fontAlgn="base" hangingPunct="0">
                <a:spcBef>
                  <a:spcPct val="0"/>
                </a:spcBef>
                <a:spcAft>
                  <a:spcPct val="0"/>
                </a:spcAft>
                <a:defRPr>
                  <a:latin typeface="Calibri" pitchFamily="34" charset="0"/>
                  <a:ea typeface="宋体" charset="-122"/>
                </a:defRPr>
              </a:lvl7pPr>
              <a:lvl8pPr marL="3429000" indent="-228600" eaLnBrk="0" fontAlgn="base" hangingPunct="0">
                <a:spcBef>
                  <a:spcPct val="0"/>
                </a:spcBef>
                <a:spcAft>
                  <a:spcPct val="0"/>
                </a:spcAft>
                <a:defRPr>
                  <a:latin typeface="Calibri" pitchFamily="34" charset="0"/>
                  <a:ea typeface="宋体" charset="-122"/>
                </a:defRPr>
              </a:lvl8pPr>
              <a:lvl9pPr marL="3886200" indent="-228600" eaLnBrk="0" fontAlgn="base" hangingPunct="0">
                <a:spcBef>
                  <a:spcPct val="0"/>
                </a:spcBef>
                <a:spcAft>
                  <a:spcPct val="0"/>
                </a:spcAft>
                <a:defRPr>
                  <a:latin typeface="Calibri" pitchFamily="34" charset="0"/>
                  <a:ea typeface="宋体" charset="-122"/>
                </a:defRPr>
              </a:lvl9pPr>
            </a:lstStyle>
            <a:p>
              <a:r>
                <a:rPr lang="zh-CN" altLang="en-US" dirty="0"/>
                <a:t>招聘岗位</a:t>
              </a:r>
            </a:p>
          </p:txBody>
        </p:sp>
        <p:sp>
          <p:nvSpPr>
            <p:cNvPr id="16" name="TextBox 13"/>
            <p:cNvSpPr txBox="1">
              <a:spLocks noChangeArrowheads="1"/>
            </p:cNvSpPr>
            <p:nvPr/>
          </p:nvSpPr>
          <p:spPr bwMode="auto">
            <a:xfrm>
              <a:off x="4863330" y="2852738"/>
              <a:ext cx="553998"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薪酬福利</a:t>
              </a:r>
            </a:p>
          </p:txBody>
        </p:sp>
        <p:sp>
          <p:nvSpPr>
            <p:cNvPr id="17" name="TextBox 14"/>
            <p:cNvSpPr txBox="1">
              <a:spLocks noChangeArrowheads="1"/>
            </p:cNvSpPr>
            <p:nvPr/>
          </p:nvSpPr>
          <p:spPr bwMode="auto">
            <a:xfrm>
              <a:off x="5798368" y="2852738"/>
              <a:ext cx="553998"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职业发展</a:t>
              </a:r>
            </a:p>
          </p:txBody>
        </p:sp>
        <p:sp>
          <p:nvSpPr>
            <p:cNvPr id="18" name="TextBox 15"/>
            <p:cNvSpPr txBox="1">
              <a:spLocks noChangeArrowheads="1"/>
            </p:cNvSpPr>
            <p:nvPr/>
          </p:nvSpPr>
          <p:spPr bwMode="auto">
            <a:xfrm>
              <a:off x="6806430" y="2852738"/>
              <a:ext cx="553998"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培训体系</a:t>
              </a:r>
            </a:p>
          </p:txBody>
        </p:sp>
        <p:sp>
          <p:nvSpPr>
            <p:cNvPr id="19" name="TextBox 8"/>
            <p:cNvSpPr txBox="1">
              <a:spLocks noChangeArrowheads="1"/>
            </p:cNvSpPr>
            <p:nvPr/>
          </p:nvSpPr>
          <p:spPr bwMode="auto">
            <a:xfrm>
              <a:off x="2702123" y="2852738"/>
              <a:ext cx="553998"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defPPr>
                <a:defRPr lang="zh-CN"/>
              </a:defPPr>
              <a:lvl1pPr>
                <a:defRPr sz="2400" b="1">
                  <a:solidFill>
                    <a:schemeClr val="bg1">
                      <a:lumMod val="85000"/>
                    </a:schemeClr>
                  </a:solidFill>
                  <a:latin typeface="微软雅黑" pitchFamily="34" charset="-122"/>
                  <a:ea typeface="微软雅黑" pitchFamily="34" charset="-122"/>
                </a:defRPr>
              </a:lvl1pPr>
              <a:lvl2pPr marL="742950" indent="-285750" eaLnBrk="0" hangingPunct="0">
                <a:defRPr>
                  <a:latin typeface="Calibri" pitchFamily="34" charset="0"/>
                  <a:ea typeface="宋体" charset="-122"/>
                </a:defRPr>
              </a:lvl2pPr>
              <a:lvl3pPr marL="1143000" indent="-228600" eaLnBrk="0" hangingPunct="0">
                <a:defRPr>
                  <a:latin typeface="Calibri" pitchFamily="34" charset="0"/>
                  <a:ea typeface="宋体" charset="-122"/>
                </a:defRPr>
              </a:lvl3pPr>
              <a:lvl4pPr marL="1600200" indent="-228600" eaLnBrk="0" hangingPunct="0">
                <a:defRPr>
                  <a:latin typeface="Calibri" pitchFamily="34" charset="0"/>
                  <a:ea typeface="宋体" charset="-122"/>
                </a:defRPr>
              </a:lvl4pPr>
              <a:lvl5pPr marL="2057400" indent="-228600" eaLnBrk="0" hangingPunct="0">
                <a:defRPr>
                  <a:latin typeface="Calibri" pitchFamily="34" charset="0"/>
                  <a:ea typeface="宋体" charset="-122"/>
                </a:defRPr>
              </a:lvl5pPr>
              <a:lvl6pPr marL="2514600" indent="-228600" eaLnBrk="0" fontAlgn="base" hangingPunct="0">
                <a:spcBef>
                  <a:spcPct val="0"/>
                </a:spcBef>
                <a:spcAft>
                  <a:spcPct val="0"/>
                </a:spcAft>
                <a:defRPr>
                  <a:latin typeface="Calibri" pitchFamily="34" charset="0"/>
                  <a:ea typeface="宋体" charset="-122"/>
                </a:defRPr>
              </a:lvl6pPr>
              <a:lvl7pPr marL="2971800" indent="-228600" eaLnBrk="0" fontAlgn="base" hangingPunct="0">
                <a:spcBef>
                  <a:spcPct val="0"/>
                </a:spcBef>
                <a:spcAft>
                  <a:spcPct val="0"/>
                </a:spcAft>
                <a:defRPr>
                  <a:latin typeface="Calibri" pitchFamily="34" charset="0"/>
                  <a:ea typeface="宋体" charset="-122"/>
                </a:defRPr>
              </a:lvl7pPr>
              <a:lvl8pPr marL="3429000" indent="-228600" eaLnBrk="0" fontAlgn="base" hangingPunct="0">
                <a:spcBef>
                  <a:spcPct val="0"/>
                </a:spcBef>
                <a:spcAft>
                  <a:spcPct val="0"/>
                </a:spcAft>
                <a:defRPr>
                  <a:latin typeface="Calibri" pitchFamily="34" charset="0"/>
                  <a:ea typeface="宋体" charset="-122"/>
                </a:defRPr>
              </a:lvl8pPr>
              <a:lvl9pPr marL="3886200" indent="-228600" eaLnBrk="0" fontAlgn="base" hangingPunct="0">
                <a:spcBef>
                  <a:spcPct val="0"/>
                </a:spcBef>
                <a:spcAft>
                  <a:spcPct val="0"/>
                </a:spcAft>
                <a:defRPr>
                  <a:latin typeface="Calibri" pitchFamily="34" charset="0"/>
                  <a:ea typeface="宋体" charset="-122"/>
                </a:defRPr>
              </a:lvl9pPr>
            </a:lstStyle>
            <a:p>
              <a:r>
                <a:rPr lang="zh-CN" altLang="en-US" dirty="0"/>
                <a:t>产品介绍</a:t>
              </a:r>
            </a:p>
          </p:txBody>
        </p:sp>
      </p:grpSp>
    </p:spTree>
    <p:extLst>
      <p:ext uri="{BB962C8B-B14F-4D97-AF65-F5344CB8AC3E}">
        <p14:creationId xmlns:p14="http://schemas.microsoft.com/office/powerpoint/2010/main" val="15508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a:t>
            </a:fld>
            <a:endParaRPr lang="zh-CN" altLang="en-US"/>
          </a:p>
        </p:txBody>
      </p:sp>
      <p:grpSp>
        <p:nvGrpSpPr>
          <p:cNvPr id="4" name="组合 3"/>
          <p:cNvGrpSpPr>
            <a:grpSpLocks/>
          </p:cNvGrpSpPr>
          <p:nvPr/>
        </p:nvGrpSpPr>
        <p:grpSpPr bwMode="auto">
          <a:xfrm>
            <a:off x="1679277" y="2276872"/>
            <a:ext cx="6061075" cy="2921000"/>
            <a:chOff x="1479177" y="2163763"/>
            <a:chExt cx="6061075" cy="2921000"/>
          </a:xfrm>
        </p:grpSpPr>
        <p:sp>
          <p:nvSpPr>
            <p:cNvPr id="5" name="任意多边形 4"/>
            <p:cNvSpPr/>
            <p:nvPr/>
          </p:nvSpPr>
          <p:spPr>
            <a:xfrm>
              <a:off x="147917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一</a:t>
              </a:r>
              <a:endParaRPr lang="zh-CN" altLang="en-US" sz="2600" b="1" dirty="0">
                <a:latin typeface="微软雅黑" pitchFamily="34" charset="-122"/>
                <a:ea typeface="微软雅黑" pitchFamily="34" charset="-122"/>
              </a:endParaRPr>
            </a:p>
          </p:txBody>
        </p:sp>
        <p:sp>
          <p:nvSpPr>
            <p:cNvPr id="6" name="任意多边形 5"/>
            <p:cNvSpPr/>
            <p:nvPr/>
          </p:nvSpPr>
          <p:spPr>
            <a:xfrm>
              <a:off x="2471365"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二</a:t>
              </a:r>
              <a:endParaRPr lang="zh-CN" altLang="en-US" sz="2600" b="1" dirty="0">
                <a:latin typeface="微软雅黑" pitchFamily="34" charset="-122"/>
                <a:ea typeface="微软雅黑" pitchFamily="34" charset="-122"/>
              </a:endParaRPr>
            </a:p>
          </p:txBody>
        </p:sp>
        <p:sp>
          <p:nvSpPr>
            <p:cNvPr id="7" name="任意多边形 6"/>
            <p:cNvSpPr/>
            <p:nvPr/>
          </p:nvSpPr>
          <p:spPr>
            <a:xfrm>
              <a:off x="3461965" y="2163763"/>
              <a:ext cx="1103312"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三</a:t>
              </a:r>
              <a:endParaRPr lang="zh-CN" altLang="en-US" sz="2600" b="1" dirty="0">
                <a:latin typeface="微软雅黑" pitchFamily="34" charset="-122"/>
                <a:ea typeface="微软雅黑" pitchFamily="34" charset="-122"/>
              </a:endParaRPr>
            </a:p>
          </p:txBody>
        </p:sp>
        <p:sp>
          <p:nvSpPr>
            <p:cNvPr id="8" name="任意多边形 7"/>
            <p:cNvSpPr/>
            <p:nvPr/>
          </p:nvSpPr>
          <p:spPr>
            <a:xfrm>
              <a:off x="4454152"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四</a:t>
              </a:r>
              <a:endParaRPr lang="zh-CN" altLang="en-US" sz="2600" b="1" dirty="0">
                <a:latin typeface="微软雅黑" pitchFamily="34" charset="-122"/>
                <a:ea typeface="微软雅黑" pitchFamily="34" charset="-122"/>
              </a:endParaRPr>
            </a:p>
          </p:txBody>
        </p:sp>
        <p:sp>
          <p:nvSpPr>
            <p:cNvPr id="9" name="任意多边形 8"/>
            <p:cNvSpPr/>
            <p:nvPr/>
          </p:nvSpPr>
          <p:spPr>
            <a:xfrm>
              <a:off x="5446340"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五</a:t>
              </a:r>
              <a:endParaRPr lang="zh-CN" altLang="en-US" sz="2600" b="1" dirty="0">
                <a:latin typeface="微软雅黑" pitchFamily="34" charset="-122"/>
                <a:ea typeface="微软雅黑" pitchFamily="34" charset="-122"/>
              </a:endParaRPr>
            </a:p>
          </p:txBody>
        </p:sp>
        <p:sp>
          <p:nvSpPr>
            <p:cNvPr id="10" name="任意多边形 9"/>
            <p:cNvSpPr/>
            <p:nvPr/>
          </p:nvSpPr>
          <p:spPr>
            <a:xfrm>
              <a:off x="643852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六</a:t>
              </a:r>
              <a:endParaRPr lang="zh-CN" altLang="en-US" sz="2600" b="1" dirty="0">
                <a:latin typeface="微软雅黑" pitchFamily="34" charset="-122"/>
                <a:ea typeface="微软雅黑" pitchFamily="34" charset="-122"/>
              </a:endParaRPr>
            </a:p>
          </p:txBody>
        </p:sp>
        <p:sp>
          <p:nvSpPr>
            <p:cNvPr id="12" name="TextBox 8"/>
            <p:cNvSpPr txBox="1">
              <a:spLocks noChangeArrowheads="1"/>
            </p:cNvSpPr>
            <p:nvPr/>
          </p:nvSpPr>
          <p:spPr bwMode="auto">
            <a:xfrm>
              <a:off x="1710992"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smtClean="0">
                  <a:latin typeface="微软雅黑" pitchFamily="34" charset="-122"/>
                  <a:ea typeface="微软雅黑" pitchFamily="34" charset="-122"/>
                </a:rPr>
                <a:t>公司简介</a:t>
              </a:r>
              <a:endParaRPr lang="zh-CN" altLang="en-US" sz="2400" b="1" dirty="0">
                <a:latin typeface="微软雅黑" pitchFamily="34" charset="-122"/>
                <a:ea typeface="微软雅黑" pitchFamily="34" charset="-122"/>
              </a:endParaRPr>
            </a:p>
          </p:txBody>
        </p:sp>
        <p:sp>
          <p:nvSpPr>
            <p:cNvPr id="15" name="TextBox 12"/>
            <p:cNvSpPr txBox="1">
              <a:spLocks noChangeArrowheads="1"/>
            </p:cNvSpPr>
            <p:nvPr/>
          </p:nvSpPr>
          <p:spPr bwMode="auto">
            <a:xfrm>
              <a:off x="3782243"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latin typeface="微软雅黑" pitchFamily="34" charset="-122"/>
                  <a:ea typeface="微软雅黑" pitchFamily="34" charset="-122"/>
                </a:rPr>
                <a:t>招聘岗位</a:t>
              </a:r>
            </a:p>
          </p:txBody>
        </p:sp>
        <p:sp>
          <p:nvSpPr>
            <p:cNvPr id="16" name="TextBox 13"/>
            <p:cNvSpPr txBox="1">
              <a:spLocks noChangeArrowheads="1"/>
            </p:cNvSpPr>
            <p:nvPr/>
          </p:nvSpPr>
          <p:spPr bwMode="auto">
            <a:xfrm>
              <a:off x="4863330"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a:latin typeface="微软雅黑" pitchFamily="34" charset="-122"/>
                  <a:ea typeface="微软雅黑" pitchFamily="34" charset="-122"/>
                </a:rPr>
                <a:t>薪酬福利</a:t>
              </a:r>
            </a:p>
          </p:txBody>
        </p:sp>
        <p:sp>
          <p:nvSpPr>
            <p:cNvPr id="17" name="TextBox 14"/>
            <p:cNvSpPr txBox="1">
              <a:spLocks noChangeArrowheads="1"/>
            </p:cNvSpPr>
            <p:nvPr/>
          </p:nvSpPr>
          <p:spPr bwMode="auto">
            <a:xfrm>
              <a:off x="5798368"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latin typeface="微软雅黑" pitchFamily="34" charset="-122"/>
                  <a:ea typeface="微软雅黑" pitchFamily="34" charset="-122"/>
                </a:rPr>
                <a:t>职业发展</a:t>
              </a:r>
            </a:p>
          </p:txBody>
        </p:sp>
        <p:sp>
          <p:nvSpPr>
            <p:cNvPr id="18" name="TextBox 15"/>
            <p:cNvSpPr txBox="1">
              <a:spLocks noChangeArrowheads="1"/>
            </p:cNvSpPr>
            <p:nvPr/>
          </p:nvSpPr>
          <p:spPr bwMode="auto">
            <a:xfrm>
              <a:off x="6806430"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latin typeface="微软雅黑" pitchFamily="34" charset="-122"/>
                  <a:ea typeface="微软雅黑" pitchFamily="34" charset="-122"/>
                </a:rPr>
                <a:t>培训体系</a:t>
              </a:r>
            </a:p>
          </p:txBody>
        </p:sp>
        <p:sp>
          <p:nvSpPr>
            <p:cNvPr id="19" name="TextBox 8"/>
            <p:cNvSpPr txBox="1">
              <a:spLocks noChangeArrowheads="1"/>
            </p:cNvSpPr>
            <p:nvPr/>
          </p:nvSpPr>
          <p:spPr bwMode="auto">
            <a:xfrm>
              <a:off x="2702123"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a:latin typeface="微软雅黑" pitchFamily="34" charset="-122"/>
                  <a:ea typeface="微软雅黑" pitchFamily="34" charset="-122"/>
                </a:rPr>
                <a:t>产品介绍</a:t>
              </a:r>
            </a:p>
          </p:txBody>
        </p:sp>
      </p:grpSp>
    </p:spTree>
    <p:extLst>
      <p:ext uri="{BB962C8B-B14F-4D97-AF65-F5344CB8AC3E}">
        <p14:creationId xmlns:p14="http://schemas.microsoft.com/office/powerpoint/2010/main" val="352997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30</a:t>
            </a:fld>
            <a:endParaRPr lang="zh-CN" altLang="en-US"/>
          </a:p>
        </p:txBody>
      </p:sp>
      <p:sp>
        <p:nvSpPr>
          <p:cNvPr id="3" name="矩形 7"/>
          <p:cNvSpPr>
            <a:spLocks noChangeArrowheads="1"/>
          </p:cNvSpPr>
          <p:nvPr/>
        </p:nvSpPr>
        <p:spPr bwMode="auto">
          <a:xfrm>
            <a:off x="569854" y="2847943"/>
            <a:ext cx="8305800" cy="581057"/>
          </a:xfrm>
          <a:prstGeom prst="rect">
            <a:avLst/>
          </a:prstGeom>
          <a:solidFill>
            <a:schemeClr val="bg1">
              <a:lumMod val="75000"/>
            </a:schemeClr>
          </a:solidFill>
          <a:ln>
            <a:noFill/>
          </a:ln>
        </p:spPr>
        <p:txBody>
          <a:bodyPr>
            <a:spAutoFit/>
          </a:bodyPr>
          <a:lstStyle/>
          <a:p>
            <a:pPr>
              <a:lnSpc>
                <a:spcPct val="150000"/>
              </a:lnSpc>
            </a:pPr>
            <a:r>
              <a:rPr lang="zh-CN" altLang="zh-CN" sz="2400" b="1" dirty="0" smtClean="0">
                <a:latin typeface="微软雅黑" pitchFamily="34" charset="-122"/>
                <a:ea typeface="微软雅黑" pitchFamily="34" charset="-122"/>
              </a:rPr>
              <a:t>踏实</a:t>
            </a:r>
            <a:r>
              <a:rPr lang="zh-CN" altLang="zh-CN" sz="2400" b="1" dirty="0">
                <a:latin typeface="微软雅黑" pitchFamily="34" charset="-122"/>
                <a:ea typeface="微软雅黑" pitchFamily="34" charset="-122"/>
              </a:rPr>
              <a:t>肯干、吃苦耐劳，具备良好的沟通</a:t>
            </a:r>
            <a:r>
              <a:rPr lang="zh-CN" altLang="zh-CN" sz="2400" b="1" dirty="0" smtClean="0">
                <a:latin typeface="微软雅黑" pitchFamily="34" charset="-122"/>
                <a:ea typeface="微软雅黑" pitchFamily="34" charset="-122"/>
              </a:rPr>
              <a:t>表达工作</a:t>
            </a:r>
            <a:r>
              <a:rPr lang="zh-CN" altLang="zh-CN" sz="2400" b="1" dirty="0">
                <a:latin typeface="微软雅黑" pitchFamily="34" charset="-122"/>
                <a:ea typeface="微软雅黑" pitchFamily="34" charset="-122"/>
              </a:rPr>
              <a:t>积极</a:t>
            </a:r>
            <a:r>
              <a:rPr lang="zh-CN" altLang="zh-CN" sz="2400" b="1" dirty="0" smtClean="0">
                <a:latin typeface="微软雅黑" pitchFamily="34" charset="-122"/>
                <a:ea typeface="微软雅黑" pitchFamily="34" charset="-122"/>
              </a:rPr>
              <a:t>主动</a:t>
            </a:r>
            <a:endParaRPr lang="en-US" altLang="zh-CN" sz="2400" b="1" dirty="0" smtClean="0">
              <a:latin typeface="微软雅黑" pitchFamily="34" charset="-122"/>
              <a:ea typeface="微软雅黑" pitchFamily="34" charset="-122"/>
            </a:endParaRPr>
          </a:p>
        </p:txBody>
      </p:sp>
      <p:sp>
        <p:nvSpPr>
          <p:cNvPr id="4" name="矩形 8"/>
          <p:cNvSpPr>
            <a:spLocks noChangeArrowheads="1"/>
          </p:cNvSpPr>
          <p:nvPr/>
        </p:nvSpPr>
        <p:spPr bwMode="auto">
          <a:xfrm>
            <a:off x="539750" y="1124744"/>
            <a:ext cx="1981200" cy="661987"/>
          </a:xfrm>
          <a:prstGeom prst="rect">
            <a:avLst/>
          </a:prstGeom>
          <a:solidFill>
            <a:srgbClr val="00889F"/>
          </a:solidFill>
          <a:ln>
            <a:noFill/>
          </a:ln>
        </p:spPr>
        <p:txBody>
          <a:bodyPr wrap="none">
            <a:spAutoFit/>
          </a:bodyPr>
          <a:lstStyle/>
          <a:p>
            <a:pPr algn="ctr">
              <a:lnSpc>
                <a:spcPct val="150000"/>
              </a:lnSpc>
            </a:pPr>
            <a:r>
              <a:rPr lang="zh-CN" altLang="zh-CN" sz="2800" b="1" dirty="0">
                <a:solidFill>
                  <a:schemeClr val="bg1"/>
                </a:solidFill>
                <a:latin typeface="微软雅黑" pitchFamily="34" charset="-122"/>
                <a:ea typeface="微软雅黑" pitchFamily="34" charset="-122"/>
              </a:rPr>
              <a:t>基本条件：</a:t>
            </a:r>
          </a:p>
        </p:txBody>
      </p:sp>
      <p:sp>
        <p:nvSpPr>
          <p:cNvPr id="5" name="矩形 4"/>
          <p:cNvSpPr/>
          <p:nvPr/>
        </p:nvSpPr>
        <p:spPr>
          <a:xfrm>
            <a:off x="569854" y="3718773"/>
            <a:ext cx="8208912" cy="646331"/>
          </a:xfrm>
          <a:prstGeom prst="rect">
            <a:avLst/>
          </a:prstGeom>
          <a:solidFill>
            <a:schemeClr val="bg1">
              <a:lumMod val="75000"/>
            </a:schemeClr>
          </a:solidFill>
          <a:ln>
            <a:noFill/>
          </a:ln>
        </p:spPr>
        <p:txBody>
          <a:bodyPr wrap="square">
            <a:spAutoFit/>
          </a:bodyPr>
          <a:lstStyle/>
          <a:p>
            <a:pPr>
              <a:lnSpc>
                <a:spcPct val="150000"/>
              </a:lnSpc>
            </a:pPr>
            <a:r>
              <a:rPr lang="zh-CN" altLang="zh-CN" sz="2400" b="1" dirty="0">
                <a:latin typeface="微软雅黑" pitchFamily="34" charset="-122"/>
                <a:ea typeface="微软雅黑" pitchFamily="34" charset="-122"/>
              </a:rPr>
              <a:t>有较强的责任心组织协调和团队协作能力，专业知识扎实。</a:t>
            </a:r>
          </a:p>
        </p:txBody>
      </p:sp>
    </p:spTree>
    <p:extLst>
      <p:ext uri="{BB962C8B-B14F-4D97-AF65-F5344CB8AC3E}">
        <p14:creationId xmlns:p14="http://schemas.microsoft.com/office/powerpoint/2010/main" val="35160362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31</a:t>
            </a:fld>
            <a:endParaRPr lang="zh-CN" altLang="en-US"/>
          </a:p>
        </p:txBody>
      </p:sp>
      <p:graphicFrame>
        <p:nvGraphicFramePr>
          <p:cNvPr id="3" name="表格 2"/>
          <p:cNvGraphicFramePr>
            <a:graphicFrameLocks noGrp="1"/>
          </p:cNvGraphicFramePr>
          <p:nvPr>
            <p:extLst>
              <p:ext uri="{D42A27DB-BD31-4B8C-83A1-F6EECF244321}">
                <p14:modId xmlns:p14="http://schemas.microsoft.com/office/powerpoint/2010/main" val="325195816"/>
              </p:ext>
            </p:extLst>
          </p:nvPr>
        </p:nvGraphicFramePr>
        <p:xfrm>
          <a:off x="539750" y="1052732"/>
          <a:ext cx="8064499" cy="5442929"/>
        </p:xfrm>
        <a:graphic>
          <a:graphicData uri="http://schemas.openxmlformats.org/drawingml/2006/table">
            <a:tbl>
              <a:tblPr firstRow="1" firstCol="1" lastRow="1" lastCol="1" bandRow="1" bandCol="1">
                <a:tableStyleId>{5C22544A-7EE6-4342-B048-85BDC9FD1C3A}</a:tableStyleId>
              </a:tblPr>
              <a:tblGrid>
                <a:gridCol w="1281391"/>
                <a:gridCol w="766209"/>
                <a:gridCol w="3498915"/>
                <a:gridCol w="2517984"/>
              </a:tblGrid>
              <a:tr h="366106">
                <a:tc>
                  <a:txBody>
                    <a:bodyPr/>
                    <a:lstStyle/>
                    <a:p>
                      <a:pPr algn="ctr">
                        <a:lnSpc>
                          <a:spcPct val="130000"/>
                        </a:lnSpc>
                        <a:spcAft>
                          <a:spcPts val="0"/>
                        </a:spcAft>
                      </a:pPr>
                      <a:r>
                        <a:rPr lang="zh-CN" sz="1100" b="1" kern="100" dirty="0">
                          <a:solidFill>
                            <a:schemeClr val="bg1"/>
                          </a:solidFill>
                          <a:effectLst/>
                          <a:latin typeface="微软雅黑" panose="020B0503020204020204" pitchFamily="34" charset="-122"/>
                          <a:ea typeface="微软雅黑" panose="020B0503020204020204" pitchFamily="34" charset="-122"/>
                        </a:rPr>
                        <a:t>专业方向</a:t>
                      </a:r>
                      <a:endParaRPr lang="zh-CN" sz="1100" b="1" kern="100" dirty="0">
                        <a:solidFill>
                          <a:schemeClr val="bg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lnSpc>
                          <a:spcPct val="130000"/>
                        </a:lnSpc>
                        <a:spcAft>
                          <a:spcPts val="0"/>
                        </a:spcAft>
                      </a:pPr>
                      <a:r>
                        <a:rPr lang="zh-CN" sz="1100" b="1" kern="100">
                          <a:solidFill>
                            <a:schemeClr val="bg1"/>
                          </a:solidFill>
                          <a:effectLst/>
                          <a:latin typeface="微软雅黑" panose="020B0503020204020204" pitchFamily="34" charset="-122"/>
                          <a:ea typeface="微软雅黑" panose="020B0503020204020204" pitchFamily="34" charset="-122"/>
                        </a:rPr>
                        <a:t>人数</a:t>
                      </a:r>
                      <a:endParaRPr lang="zh-CN" sz="1100" b="1" kern="100">
                        <a:solidFill>
                          <a:schemeClr val="bg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lnSpc>
                          <a:spcPct val="130000"/>
                        </a:lnSpc>
                        <a:spcAft>
                          <a:spcPts val="0"/>
                        </a:spcAft>
                      </a:pPr>
                      <a:r>
                        <a:rPr lang="zh-CN" sz="1100" b="1" kern="100">
                          <a:solidFill>
                            <a:schemeClr val="bg1"/>
                          </a:solidFill>
                          <a:effectLst/>
                          <a:latin typeface="微软雅黑" panose="020B0503020204020204" pitchFamily="34" charset="-122"/>
                          <a:ea typeface="微软雅黑" panose="020B0503020204020204" pitchFamily="34" charset="-122"/>
                        </a:rPr>
                        <a:t>基本要求</a:t>
                      </a:r>
                      <a:endParaRPr lang="zh-CN" sz="1100" b="1" kern="100">
                        <a:solidFill>
                          <a:schemeClr val="bg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lnSpc>
                          <a:spcPct val="130000"/>
                        </a:lnSpc>
                        <a:spcAft>
                          <a:spcPts val="0"/>
                        </a:spcAft>
                      </a:pPr>
                      <a:r>
                        <a:rPr lang="zh-CN" sz="1100" b="1" kern="100" dirty="0">
                          <a:solidFill>
                            <a:schemeClr val="bg1"/>
                          </a:solidFill>
                          <a:effectLst/>
                          <a:latin typeface="微软雅黑" panose="020B0503020204020204" pitchFamily="34" charset="-122"/>
                          <a:ea typeface="微软雅黑" panose="020B0503020204020204" pitchFamily="34" charset="-122"/>
                        </a:rPr>
                        <a:t>岗 位</a:t>
                      </a:r>
                      <a:endParaRPr lang="zh-CN" sz="1100" b="1" kern="100" dirty="0">
                        <a:solidFill>
                          <a:schemeClr val="bg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498707">
                <a:tc>
                  <a:txBody>
                    <a:bodyPr/>
                    <a:lstStyle/>
                    <a:p>
                      <a:pPr algn="ctr">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人力资源方向</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b="1" kern="100">
                          <a:solidFill>
                            <a:schemeClr val="tx1"/>
                          </a:solidFill>
                          <a:effectLst/>
                          <a:latin typeface="微软雅黑" panose="020B0503020204020204" pitchFamily="34" charset="-122"/>
                          <a:ea typeface="微软雅黑" panose="020B0503020204020204" pitchFamily="34" charset="-122"/>
                        </a:rPr>
                        <a:t>5</a:t>
                      </a:r>
                      <a:r>
                        <a:rPr lang="zh-CN" sz="1100" b="1" kern="100">
                          <a:solidFill>
                            <a:schemeClr val="tx1"/>
                          </a:solidFill>
                          <a:effectLst/>
                          <a:latin typeface="微软雅黑" panose="020B0503020204020204" pitchFamily="34" charset="-122"/>
                          <a:ea typeface="微软雅黑" panose="020B0503020204020204" pitchFamily="34" charset="-122"/>
                        </a:rPr>
                        <a:t>名</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人力资源管理、工商管理、公共事业管理专业；专业知识牢固；热情积极；持人力资源相关证书者优先。</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招聘</a:t>
                      </a:r>
                      <a:r>
                        <a:rPr lang="en-US" sz="1100" b="1" kern="100">
                          <a:solidFill>
                            <a:schemeClr val="tx1"/>
                          </a:solidFill>
                          <a:effectLst/>
                          <a:latin typeface="微软雅黑" panose="020B0503020204020204" pitchFamily="34" charset="-122"/>
                          <a:ea typeface="微软雅黑" panose="020B0503020204020204" pitchFamily="34" charset="-122"/>
                        </a:rPr>
                        <a:t>/</a:t>
                      </a:r>
                      <a:r>
                        <a:rPr lang="zh-CN" sz="1100" b="1" kern="100">
                          <a:solidFill>
                            <a:schemeClr val="tx1"/>
                          </a:solidFill>
                          <a:effectLst/>
                          <a:latin typeface="微软雅黑" panose="020B0503020204020204" pitchFamily="34" charset="-122"/>
                          <a:ea typeface="微软雅黑" panose="020B0503020204020204" pitchFamily="34" charset="-122"/>
                        </a:rPr>
                        <a:t>绩效</a:t>
                      </a:r>
                      <a:r>
                        <a:rPr lang="en-US" sz="1100" b="1" kern="100">
                          <a:solidFill>
                            <a:schemeClr val="tx1"/>
                          </a:solidFill>
                          <a:effectLst/>
                          <a:latin typeface="微软雅黑" panose="020B0503020204020204" pitchFamily="34" charset="-122"/>
                          <a:ea typeface="微软雅黑" panose="020B0503020204020204" pitchFamily="34" charset="-122"/>
                        </a:rPr>
                        <a:t>/</a:t>
                      </a:r>
                      <a:r>
                        <a:rPr lang="zh-CN" sz="1100" b="1" kern="100">
                          <a:solidFill>
                            <a:schemeClr val="tx1"/>
                          </a:solidFill>
                          <a:effectLst/>
                          <a:latin typeface="微软雅黑" panose="020B0503020204020204" pitchFamily="34" charset="-122"/>
                          <a:ea typeface="微软雅黑" panose="020B0503020204020204" pitchFamily="34" charset="-122"/>
                        </a:rPr>
                        <a:t>培训专员、企业专员、综合事务专员、储备干部</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8707">
                <a:tc>
                  <a:txBody>
                    <a:bodyPr/>
                    <a:lstStyle/>
                    <a:p>
                      <a:pPr algn="ctr">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财务管理方向</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100" b="1" kern="100" dirty="0">
                          <a:solidFill>
                            <a:schemeClr val="tx1"/>
                          </a:solidFill>
                          <a:effectLst/>
                          <a:latin typeface="微软雅黑" panose="020B0503020204020204" pitchFamily="34" charset="-122"/>
                          <a:ea typeface="微软雅黑" panose="020B0503020204020204" pitchFamily="34" charset="-122"/>
                        </a:rPr>
                        <a:t>2</a:t>
                      </a:r>
                      <a:r>
                        <a:rPr lang="zh-CN" sz="1100" b="1" kern="100" dirty="0">
                          <a:solidFill>
                            <a:schemeClr val="tx1"/>
                          </a:solidFill>
                          <a:effectLst/>
                          <a:latin typeface="微软雅黑" panose="020B0503020204020204" pitchFamily="34" charset="-122"/>
                          <a:ea typeface="微软雅黑" panose="020B0503020204020204" pitchFamily="34" charset="-122"/>
                        </a:rPr>
                        <a:t>名</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财务管理、会计等相关专业；持会计从业资格证；做事细心严谨；使用过相关财务软件者优先。</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会计、会计助理、出纳</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98707">
                <a:tc>
                  <a:txBody>
                    <a:bodyPr/>
                    <a:lstStyle/>
                    <a:p>
                      <a:pPr algn="ctr">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研发设计方向</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b="1" kern="100">
                          <a:solidFill>
                            <a:schemeClr val="tx1"/>
                          </a:solidFill>
                          <a:effectLst/>
                          <a:latin typeface="微软雅黑" panose="020B0503020204020204" pitchFamily="34" charset="-122"/>
                          <a:ea typeface="微软雅黑" panose="020B0503020204020204" pitchFamily="34" charset="-122"/>
                        </a:rPr>
                        <a:t>10</a:t>
                      </a:r>
                      <a:r>
                        <a:rPr lang="zh-CN" sz="1100" b="1" kern="100">
                          <a:solidFill>
                            <a:schemeClr val="tx1"/>
                          </a:solidFill>
                          <a:effectLst/>
                          <a:latin typeface="微软雅黑" panose="020B0503020204020204" pitchFamily="34" charset="-122"/>
                          <a:ea typeface="微软雅黑" panose="020B0503020204020204" pitchFamily="34" charset="-122"/>
                        </a:rPr>
                        <a:t>名</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家具设计或室内设计等专业；良好的设计理念和手绘能力；熟练使用</a:t>
                      </a:r>
                      <a:r>
                        <a:rPr lang="en-US" sz="1100" b="1" kern="100">
                          <a:solidFill>
                            <a:schemeClr val="tx1"/>
                          </a:solidFill>
                          <a:effectLst/>
                          <a:latin typeface="微软雅黑" panose="020B0503020204020204" pitchFamily="34" charset="-122"/>
                          <a:ea typeface="微软雅黑" panose="020B0503020204020204" pitchFamily="34" charset="-122"/>
                        </a:rPr>
                        <a:t>Auto cad</a:t>
                      </a:r>
                      <a:r>
                        <a:rPr lang="zh-CN" sz="1100" b="1" kern="100">
                          <a:solidFill>
                            <a:schemeClr val="tx1"/>
                          </a:solidFill>
                          <a:effectLst/>
                          <a:latin typeface="微软雅黑" panose="020B0503020204020204" pitchFamily="34" charset="-122"/>
                          <a:ea typeface="微软雅黑" panose="020B0503020204020204" pitchFamily="34" charset="-122"/>
                        </a:rPr>
                        <a:t>、</a:t>
                      </a:r>
                      <a:r>
                        <a:rPr lang="en-US" sz="1100" b="1" kern="100">
                          <a:solidFill>
                            <a:schemeClr val="tx1"/>
                          </a:solidFill>
                          <a:effectLst/>
                          <a:latin typeface="微软雅黑" panose="020B0503020204020204" pitchFamily="34" charset="-122"/>
                          <a:ea typeface="微软雅黑" panose="020B0503020204020204" pitchFamily="34" charset="-122"/>
                        </a:rPr>
                        <a:t>Photoshop</a:t>
                      </a:r>
                      <a:r>
                        <a:rPr lang="zh-CN" sz="1100" b="1" kern="100">
                          <a:solidFill>
                            <a:schemeClr val="tx1"/>
                          </a:solidFill>
                          <a:effectLst/>
                          <a:latin typeface="微软雅黑" panose="020B0503020204020204" pitchFamily="34" charset="-122"/>
                          <a:ea typeface="微软雅黑" panose="020B0503020204020204" pitchFamily="34" charset="-122"/>
                        </a:rPr>
                        <a:t>等设计软件。</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外观创意设计师、家具设计师、门</a:t>
                      </a:r>
                      <a:r>
                        <a:rPr lang="en-US" sz="1100" b="1" kern="100">
                          <a:solidFill>
                            <a:schemeClr val="tx1"/>
                          </a:solidFill>
                          <a:effectLst/>
                          <a:latin typeface="微软雅黑" panose="020B0503020204020204" pitchFamily="34" charset="-122"/>
                          <a:ea typeface="微软雅黑" panose="020B0503020204020204" pitchFamily="34" charset="-122"/>
                        </a:rPr>
                        <a:t>/</a:t>
                      </a:r>
                      <a:r>
                        <a:rPr lang="zh-CN" sz="1100" b="1" kern="100">
                          <a:solidFill>
                            <a:schemeClr val="tx1"/>
                          </a:solidFill>
                          <a:effectLst/>
                          <a:latin typeface="微软雅黑" panose="020B0503020204020204" pitchFamily="34" charset="-122"/>
                          <a:ea typeface="微软雅黑" panose="020B0503020204020204" pitchFamily="34" charset="-122"/>
                        </a:rPr>
                        <a:t>橱柜</a:t>
                      </a:r>
                      <a:r>
                        <a:rPr lang="en-US" sz="1100" b="1" kern="100">
                          <a:solidFill>
                            <a:schemeClr val="tx1"/>
                          </a:solidFill>
                          <a:effectLst/>
                          <a:latin typeface="微软雅黑" panose="020B0503020204020204" pitchFamily="34" charset="-122"/>
                          <a:ea typeface="微软雅黑" panose="020B0503020204020204" pitchFamily="34" charset="-122"/>
                        </a:rPr>
                        <a:t>/</a:t>
                      </a:r>
                      <a:r>
                        <a:rPr lang="zh-CN" sz="1100" b="1" kern="100">
                          <a:solidFill>
                            <a:schemeClr val="tx1"/>
                          </a:solidFill>
                          <a:effectLst/>
                          <a:latin typeface="微软雅黑" panose="020B0503020204020204" pitchFamily="34" charset="-122"/>
                          <a:ea typeface="微软雅黑" panose="020B0503020204020204" pitchFamily="34" charset="-122"/>
                        </a:rPr>
                        <a:t>衣柜设计师</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5071">
                <a:tc>
                  <a:txBody>
                    <a:bodyPr/>
                    <a:lstStyle/>
                    <a:p>
                      <a:pPr algn="ctr">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营销、电商方向</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100" b="1" kern="100" dirty="0">
                          <a:solidFill>
                            <a:schemeClr val="tx1"/>
                          </a:solidFill>
                          <a:effectLst/>
                          <a:latin typeface="微软雅黑" panose="020B0503020204020204" pitchFamily="34" charset="-122"/>
                          <a:ea typeface="微软雅黑" panose="020B0503020204020204" pitchFamily="34" charset="-122"/>
                        </a:rPr>
                        <a:t>15 </a:t>
                      </a:r>
                      <a:r>
                        <a:rPr lang="zh-CN" sz="1100" b="1" kern="100" dirty="0">
                          <a:solidFill>
                            <a:schemeClr val="tx1"/>
                          </a:solidFill>
                          <a:effectLst/>
                          <a:latin typeface="微软雅黑" panose="020B0503020204020204" pitchFamily="34" charset="-122"/>
                          <a:ea typeface="微软雅黑" panose="020B0503020204020204" pitchFamily="34" charset="-122"/>
                        </a:rPr>
                        <a:t>名</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营销、国际贸易、电子商务等专业</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业务助理、业务员、电商专员、项目跟办、项目经理等</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39844">
                <a:tc>
                  <a:txBody>
                    <a:bodyPr/>
                    <a:lstStyle/>
                    <a:p>
                      <a:pPr algn="ctr">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检测环保方向</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b="1" kern="100">
                          <a:solidFill>
                            <a:schemeClr val="tx1"/>
                          </a:solidFill>
                          <a:effectLst/>
                          <a:latin typeface="微软雅黑" panose="020B0503020204020204" pitchFamily="34" charset="-122"/>
                          <a:ea typeface="微软雅黑" panose="020B0503020204020204" pitchFamily="34" charset="-122"/>
                        </a:rPr>
                        <a:t>13</a:t>
                      </a:r>
                      <a:r>
                        <a:rPr lang="zh-CN" sz="1100" b="1" kern="100">
                          <a:solidFill>
                            <a:schemeClr val="tx1"/>
                          </a:solidFill>
                          <a:effectLst/>
                          <a:latin typeface="微软雅黑" panose="020B0503020204020204" pitchFamily="34" charset="-122"/>
                          <a:ea typeface="微软雅黑" panose="020B0503020204020204" pitchFamily="34" charset="-122"/>
                        </a:rPr>
                        <a:t>名</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材料化工</a:t>
                      </a:r>
                      <a:r>
                        <a:rPr lang="en-US" sz="1100" b="1" kern="100" dirty="0">
                          <a:solidFill>
                            <a:schemeClr val="tx1"/>
                          </a:solidFill>
                          <a:effectLst/>
                          <a:latin typeface="微软雅黑" panose="020B0503020204020204" pitchFamily="34" charset="-122"/>
                          <a:ea typeface="微软雅黑" panose="020B0503020204020204" pitchFamily="34" charset="-122"/>
                        </a:rPr>
                        <a:t>/</a:t>
                      </a:r>
                      <a:r>
                        <a:rPr lang="zh-CN" sz="1100" b="1" kern="100" dirty="0">
                          <a:solidFill>
                            <a:schemeClr val="tx1"/>
                          </a:solidFill>
                          <a:effectLst/>
                          <a:latin typeface="微软雅黑" panose="020B0503020204020204" pitchFamily="34" charset="-122"/>
                          <a:ea typeface="微软雅黑" panose="020B0503020204020204" pitchFamily="34" charset="-122"/>
                        </a:rPr>
                        <a:t>应用化学</a:t>
                      </a:r>
                      <a:r>
                        <a:rPr lang="en-US" sz="1100" b="1" kern="100" dirty="0">
                          <a:solidFill>
                            <a:schemeClr val="tx1"/>
                          </a:solidFill>
                          <a:effectLst/>
                          <a:latin typeface="微软雅黑" panose="020B0503020204020204" pitchFamily="34" charset="-122"/>
                          <a:ea typeface="微软雅黑" panose="020B0503020204020204" pitchFamily="34" charset="-122"/>
                        </a:rPr>
                        <a:t>/</a:t>
                      </a:r>
                      <a:r>
                        <a:rPr lang="zh-CN" sz="1100" b="1" kern="100" dirty="0">
                          <a:solidFill>
                            <a:schemeClr val="tx1"/>
                          </a:solidFill>
                          <a:effectLst/>
                          <a:latin typeface="微软雅黑" panose="020B0503020204020204" pitchFamily="34" charset="-122"/>
                          <a:ea typeface="微软雅黑" panose="020B0503020204020204" pitchFamily="34" charset="-122"/>
                        </a:rPr>
                        <a:t>环境类专业；熟悉各种检测仪器；专业知识扎实；责任心强，踏实稳重。</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检测员、环保专员、质量管理员</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8707">
                <a:tc>
                  <a:txBody>
                    <a:bodyPr/>
                    <a:lstStyle/>
                    <a:p>
                      <a:pPr algn="ctr">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行政管理方向</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100" b="1" kern="100" dirty="0">
                          <a:solidFill>
                            <a:schemeClr val="tx1"/>
                          </a:solidFill>
                          <a:effectLst/>
                          <a:latin typeface="微软雅黑" panose="020B0503020204020204" pitchFamily="34" charset="-122"/>
                          <a:ea typeface="微软雅黑" panose="020B0503020204020204" pitchFamily="34" charset="-122"/>
                        </a:rPr>
                        <a:t>15</a:t>
                      </a:r>
                      <a:r>
                        <a:rPr lang="zh-CN" sz="1100" b="1" kern="100" dirty="0">
                          <a:solidFill>
                            <a:schemeClr val="tx1"/>
                          </a:solidFill>
                          <a:effectLst/>
                          <a:latin typeface="微软雅黑" panose="020B0503020204020204" pitchFamily="34" charset="-122"/>
                          <a:ea typeface="微软雅黑" panose="020B0503020204020204" pitchFamily="34" charset="-122"/>
                        </a:rPr>
                        <a:t>名</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汉语言、工商管理等专业；办公软件熟练；学习能力强；语言表达清晰；有一定的文书功底者优先。</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行政专员、统计</a:t>
                      </a:r>
                      <a:r>
                        <a:rPr lang="en-US" sz="1100" b="1" kern="100" dirty="0">
                          <a:solidFill>
                            <a:schemeClr val="tx1"/>
                          </a:solidFill>
                          <a:effectLst/>
                          <a:latin typeface="微软雅黑" panose="020B0503020204020204" pitchFamily="34" charset="-122"/>
                          <a:ea typeface="微软雅黑" panose="020B0503020204020204" pitchFamily="34" charset="-122"/>
                        </a:rPr>
                        <a:t>/</a:t>
                      </a:r>
                      <a:r>
                        <a:rPr lang="zh-CN" sz="1100" b="1" kern="100" dirty="0">
                          <a:solidFill>
                            <a:schemeClr val="tx1"/>
                          </a:solidFill>
                          <a:effectLst/>
                          <a:latin typeface="微软雅黑" panose="020B0503020204020204" pitchFamily="34" charset="-122"/>
                          <a:ea typeface="微软雅黑" panose="020B0503020204020204" pitchFamily="34" charset="-122"/>
                        </a:rPr>
                        <a:t>跟单文员、资料员、计划员、营销策划等</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98707">
                <a:tc>
                  <a:txBody>
                    <a:bodyPr/>
                    <a:lstStyle/>
                    <a:p>
                      <a:pPr algn="ctr">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技术管理方向</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b="1" kern="100">
                          <a:solidFill>
                            <a:schemeClr val="tx1"/>
                          </a:solidFill>
                          <a:effectLst/>
                          <a:latin typeface="微软雅黑" panose="020B0503020204020204" pitchFamily="34" charset="-122"/>
                          <a:ea typeface="微软雅黑" panose="020B0503020204020204" pitchFamily="34" charset="-122"/>
                        </a:rPr>
                        <a:t>45</a:t>
                      </a:r>
                      <a:r>
                        <a:rPr lang="zh-CN" sz="1100" b="1" kern="100">
                          <a:solidFill>
                            <a:schemeClr val="tx1"/>
                          </a:solidFill>
                          <a:effectLst/>
                          <a:latin typeface="微软雅黑" panose="020B0503020204020204" pitchFamily="34" charset="-122"/>
                          <a:ea typeface="微软雅黑" panose="020B0503020204020204" pitchFamily="34" charset="-122"/>
                        </a:rPr>
                        <a:t>名</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木材科学与技术、机电一体化、机械制造与自动化、数控专业等；持电工证、焊工证、</a:t>
                      </a:r>
                      <a:r>
                        <a:rPr lang="en-US" sz="1100" b="1" kern="100">
                          <a:solidFill>
                            <a:schemeClr val="tx1"/>
                          </a:solidFill>
                          <a:effectLst/>
                          <a:latin typeface="微软雅黑" panose="020B0503020204020204" pitchFamily="34" charset="-122"/>
                          <a:ea typeface="微软雅黑" panose="020B0503020204020204" pitchFamily="34" charset="-122"/>
                        </a:rPr>
                        <a:t>CAD</a:t>
                      </a:r>
                      <a:r>
                        <a:rPr lang="zh-CN" sz="1100" b="1" kern="100">
                          <a:solidFill>
                            <a:schemeClr val="tx1"/>
                          </a:solidFill>
                          <a:effectLst/>
                          <a:latin typeface="微软雅黑" panose="020B0503020204020204" pitchFamily="34" charset="-122"/>
                          <a:ea typeface="微软雅黑" panose="020B0503020204020204" pitchFamily="34" charset="-122"/>
                        </a:rPr>
                        <a:t>证等优先录取。</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雕刻机手、数控机手、机电学徒、设备</a:t>
                      </a:r>
                      <a:r>
                        <a:rPr lang="en-US" sz="1100" b="1" kern="100">
                          <a:solidFill>
                            <a:schemeClr val="tx1"/>
                          </a:solidFill>
                          <a:effectLst/>
                          <a:latin typeface="微软雅黑" panose="020B0503020204020204" pitchFamily="34" charset="-122"/>
                          <a:ea typeface="微软雅黑" panose="020B0503020204020204" pitchFamily="34" charset="-122"/>
                        </a:rPr>
                        <a:t>/</a:t>
                      </a:r>
                      <a:r>
                        <a:rPr lang="zh-CN" sz="1100" b="1" kern="100">
                          <a:solidFill>
                            <a:schemeClr val="tx1"/>
                          </a:solidFill>
                          <a:effectLst/>
                          <a:latin typeface="微软雅黑" panose="020B0503020204020204" pitchFamily="34" charset="-122"/>
                          <a:ea typeface="微软雅黑" panose="020B0503020204020204" pitchFamily="34" charset="-122"/>
                        </a:rPr>
                        <a:t>电气工程师</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3920">
                <a:tc>
                  <a:txBody>
                    <a:bodyPr/>
                    <a:lstStyle/>
                    <a:p>
                      <a:pPr algn="ctr">
                        <a:spcAft>
                          <a:spcPts val="0"/>
                        </a:spcAft>
                      </a:pPr>
                      <a:r>
                        <a:rPr lang="en-US" sz="1100" b="1" kern="100" dirty="0">
                          <a:solidFill>
                            <a:schemeClr val="tx1"/>
                          </a:solidFill>
                          <a:effectLst/>
                          <a:latin typeface="微软雅黑" panose="020B0503020204020204" pitchFamily="34" charset="-122"/>
                          <a:ea typeface="微软雅黑" panose="020B0503020204020204" pitchFamily="34" charset="-122"/>
                        </a:rPr>
                        <a:t>IT</a:t>
                      </a:r>
                      <a:r>
                        <a:rPr lang="zh-CN" sz="1100" b="1" kern="100" dirty="0">
                          <a:solidFill>
                            <a:schemeClr val="tx1"/>
                          </a:solidFill>
                          <a:effectLst/>
                          <a:latin typeface="微软雅黑" panose="020B0503020204020204" pitchFamily="34" charset="-122"/>
                          <a:ea typeface="微软雅黑" panose="020B0503020204020204" pitchFamily="34" charset="-122"/>
                        </a:rPr>
                        <a:t>管理方向</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100" b="1" kern="100" dirty="0">
                          <a:solidFill>
                            <a:schemeClr val="tx1"/>
                          </a:solidFill>
                          <a:effectLst/>
                          <a:latin typeface="微软雅黑" panose="020B0503020204020204" pitchFamily="34" charset="-122"/>
                          <a:ea typeface="微软雅黑" panose="020B0503020204020204" pitchFamily="34" charset="-122"/>
                        </a:rPr>
                        <a:t>2</a:t>
                      </a:r>
                      <a:r>
                        <a:rPr lang="zh-CN" sz="1100" b="1" kern="100" dirty="0">
                          <a:solidFill>
                            <a:schemeClr val="tx1"/>
                          </a:solidFill>
                          <a:effectLst/>
                          <a:latin typeface="微软雅黑" panose="020B0503020204020204" pitchFamily="34" charset="-122"/>
                          <a:ea typeface="微软雅黑" panose="020B0503020204020204" pitchFamily="34" charset="-122"/>
                        </a:rPr>
                        <a:t>名</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计算机及信息管理相关专业</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程序员、系统管理员、网络维护员</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50040">
                <a:tc>
                  <a:txBody>
                    <a:bodyPr/>
                    <a:lstStyle/>
                    <a:p>
                      <a:pPr algn="ctr">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物流物控方向</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b="1" kern="100">
                          <a:solidFill>
                            <a:schemeClr val="tx1"/>
                          </a:solidFill>
                          <a:effectLst/>
                          <a:latin typeface="微软雅黑" panose="020B0503020204020204" pitchFamily="34" charset="-122"/>
                          <a:ea typeface="微软雅黑" panose="020B0503020204020204" pitchFamily="34" charset="-122"/>
                        </a:rPr>
                        <a:t>8</a:t>
                      </a:r>
                      <a:r>
                        <a:rPr lang="zh-CN" sz="1100" b="1" kern="100">
                          <a:solidFill>
                            <a:schemeClr val="tx1"/>
                          </a:solidFill>
                          <a:effectLst/>
                          <a:latin typeface="微软雅黑" panose="020B0503020204020204" pitchFamily="34" charset="-122"/>
                          <a:ea typeface="微软雅黑" panose="020B0503020204020204" pitchFamily="34" charset="-122"/>
                        </a:rPr>
                        <a:t>名</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物流管理类专业；办公软件熟练；良好的沟通能力和统筹能力；责任心强；持物流员证优先。</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物流专员、物控员、调度</a:t>
                      </a:r>
                      <a:r>
                        <a:rPr lang="en-US" sz="1100" b="1" kern="100" dirty="0">
                          <a:solidFill>
                            <a:schemeClr val="tx1"/>
                          </a:solidFill>
                          <a:effectLst/>
                          <a:latin typeface="微软雅黑" panose="020B0503020204020204" pitchFamily="34" charset="-122"/>
                          <a:ea typeface="微软雅黑" panose="020B0503020204020204" pitchFamily="34" charset="-122"/>
                        </a:rPr>
                        <a:t>/</a:t>
                      </a:r>
                      <a:r>
                        <a:rPr lang="zh-CN" sz="1100" b="1" kern="100" dirty="0">
                          <a:solidFill>
                            <a:schemeClr val="tx1"/>
                          </a:solidFill>
                          <a:effectLst/>
                          <a:latin typeface="微软雅黑" panose="020B0503020204020204" pitchFamily="34" charset="-122"/>
                          <a:ea typeface="微软雅黑" panose="020B0503020204020204" pitchFamily="34" charset="-122"/>
                        </a:rPr>
                        <a:t>计划员、采购员、仓管员</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5706">
                <a:tc>
                  <a:txBody>
                    <a:bodyPr/>
                    <a:lstStyle/>
                    <a:p>
                      <a:pPr algn="ctr">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项目管理方向</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100" b="1" kern="100" dirty="0">
                          <a:solidFill>
                            <a:schemeClr val="tx1"/>
                          </a:solidFill>
                          <a:effectLst/>
                          <a:latin typeface="微软雅黑" panose="020B0503020204020204" pitchFamily="34" charset="-122"/>
                          <a:ea typeface="微软雅黑" panose="020B0503020204020204" pitchFamily="34" charset="-122"/>
                        </a:rPr>
                        <a:t>20</a:t>
                      </a:r>
                      <a:r>
                        <a:rPr lang="zh-CN" sz="1100" b="1" kern="100" dirty="0">
                          <a:solidFill>
                            <a:schemeClr val="tx1"/>
                          </a:solidFill>
                          <a:effectLst/>
                          <a:latin typeface="微软雅黑" panose="020B0503020204020204" pitchFamily="34" charset="-122"/>
                          <a:ea typeface="微软雅黑" panose="020B0503020204020204" pitchFamily="34" charset="-122"/>
                        </a:rPr>
                        <a:t>名</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工程管理相关专业；熟悉</a:t>
                      </a:r>
                      <a:r>
                        <a:rPr lang="en-US" sz="1100" b="1" kern="100" dirty="0">
                          <a:solidFill>
                            <a:schemeClr val="tx1"/>
                          </a:solidFill>
                          <a:effectLst/>
                          <a:latin typeface="微软雅黑" panose="020B0503020204020204" pitchFamily="34" charset="-122"/>
                          <a:ea typeface="微软雅黑" panose="020B0503020204020204" pitchFamily="34" charset="-122"/>
                        </a:rPr>
                        <a:t>CAD</a:t>
                      </a:r>
                      <a:r>
                        <a:rPr lang="zh-CN" sz="1100" b="1" kern="100" dirty="0">
                          <a:solidFill>
                            <a:schemeClr val="tx1"/>
                          </a:solidFill>
                          <a:effectLst/>
                          <a:latin typeface="微软雅黑" panose="020B0503020204020204" pitchFamily="34" charset="-122"/>
                          <a:ea typeface="微软雅黑" panose="020B0503020204020204" pitchFamily="34" charset="-122"/>
                        </a:rPr>
                        <a:t>软件操作；能适应出差。</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质量巡查员、项目跟办员、</a:t>
                      </a:r>
                      <a:r>
                        <a:rPr lang="en-US" sz="1100" b="1" kern="100" dirty="0">
                          <a:solidFill>
                            <a:schemeClr val="tx1"/>
                          </a:solidFill>
                          <a:effectLst/>
                          <a:latin typeface="微软雅黑" panose="020B0503020204020204" pitchFamily="34" charset="-122"/>
                          <a:ea typeface="微软雅黑" panose="020B0503020204020204" pitchFamily="34" charset="-122"/>
                        </a:rPr>
                        <a:t>CAD</a:t>
                      </a:r>
                      <a:r>
                        <a:rPr lang="zh-CN" sz="1100" b="1" kern="100" dirty="0">
                          <a:solidFill>
                            <a:schemeClr val="tx1"/>
                          </a:solidFill>
                          <a:effectLst/>
                          <a:latin typeface="微软雅黑" panose="020B0503020204020204" pitchFamily="34" charset="-122"/>
                          <a:ea typeface="微软雅黑" panose="020B0503020204020204" pitchFamily="34" charset="-122"/>
                        </a:rPr>
                        <a:t>绘图员</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98707">
                <a:tc>
                  <a:txBody>
                    <a:bodyPr/>
                    <a:lstStyle/>
                    <a:p>
                      <a:pPr algn="ctr">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不限方向</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b="1" kern="100">
                          <a:solidFill>
                            <a:schemeClr val="tx1"/>
                          </a:solidFill>
                          <a:effectLst/>
                          <a:latin typeface="微软雅黑" panose="020B0503020204020204" pitchFamily="34" charset="-122"/>
                          <a:ea typeface="微软雅黑" panose="020B0503020204020204" pitchFamily="34" charset="-122"/>
                        </a:rPr>
                        <a:t>10</a:t>
                      </a:r>
                      <a:r>
                        <a:rPr lang="zh-CN" sz="1100" b="1" kern="100">
                          <a:solidFill>
                            <a:schemeClr val="tx1"/>
                          </a:solidFill>
                          <a:effectLst/>
                          <a:latin typeface="微软雅黑" panose="020B0503020204020204" pitchFamily="34" charset="-122"/>
                          <a:ea typeface="微软雅黑" panose="020B0503020204020204" pitchFamily="34" charset="-122"/>
                        </a:rPr>
                        <a:t>名</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100" b="1" kern="100">
                          <a:solidFill>
                            <a:schemeClr val="tx1"/>
                          </a:solidFill>
                          <a:effectLst/>
                          <a:latin typeface="微软雅黑" panose="020B0503020204020204" pitchFamily="34" charset="-122"/>
                          <a:ea typeface="微软雅黑" panose="020B0503020204020204" pitchFamily="34" charset="-122"/>
                        </a:rPr>
                        <a:t>不限专业；办公软件熟练；有意于家居行业长期发展；学习能力和沟通能力强；有特长者优先考虑。</a:t>
                      </a:r>
                      <a:endParaRPr lang="zh-CN" sz="1100" b="1" kern="10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100" b="1" kern="100" dirty="0">
                          <a:solidFill>
                            <a:schemeClr val="tx1"/>
                          </a:solidFill>
                          <a:effectLst/>
                          <a:latin typeface="微软雅黑" panose="020B0503020204020204" pitchFamily="34" charset="-122"/>
                          <a:ea typeface="微软雅黑" panose="020B0503020204020204" pitchFamily="34" charset="-122"/>
                        </a:rPr>
                        <a:t>储备干部</a:t>
                      </a:r>
                      <a:endParaRPr lang="zh-CN" sz="1100" b="1" kern="100" dirty="0">
                        <a:solidFill>
                          <a:schemeClr val="tx1"/>
                        </a:solidFill>
                        <a:effectLst/>
                        <a:latin typeface="微软雅黑" panose="020B0503020204020204" pitchFamily="34" charset="-122"/>
                        <a:ea typeface="微软雅黑" panose="020B0503020204020204" pitchFamily="34" charset="-122"/>
                        <a:cs typeface="Times New Roman"/>
                      </a:endParaRPr>
                    </a:p>
                  </a:txBody>
                  <a:tcPr marL="54391" marR="54391" marT="82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7487390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32</a:t>
            </a:fld>
            <a:endParaRPr lang="zh-CN" altLang="en-US"/>
          </a:p>
        </p:txBody>
      </p:sp>
      <p:grpSp>
        <p:nvGrpSpPr>
          <p:cNvPr id="20" name="组合 19"/>
          <p:cNvGrpSpPr>
            <a:grpSpLocks/>
          </p:cNvGrpSpPr>
          <p:nvPr/>
        </p:nvGrpSpPr>
        <p:grpSpPr bwMode="auto">
          <a:xfrm>
            <a:off x="1679277" y="2276872"/>
            <a:ext cx="6061075" cy="2921000"/>
            <a:chOff x="1479177" y="2163763"/>
            <a:chExt cx="6061075" cy="2921000"/>
          </a:xfrm>
        </p:grpSpPr>
        <p:sp>
          <p:nvSpPr>
            <p:cNvPr id="21" name="任意多边形 20"/>
            <p:cNvSpPr/>
            <p:nvPr/>
          </p:nvSpPr>
          <p:spPr>
            <a:xfrm>
              <a:off x="147917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一</a:t>
              </a:r>
              <a:endParaRPr lang="zh-CN" altLang="en-US" sz="2600" b="1" dirty="0">
                <a:solidFill>
                  <a:schemeClr val="bg1">
                    <a:lumMod val="85000"/>
                  </a:schemeClr>
                </a:solidFill>
                <a:latin typeface="微软雅黑" pitchFamily="34" charset="-122"/>
                <a:ea typeface="微软雅黑" pitchFamily="34" charset="-122"/>
              </a:endParaRPr>
            </a:p>
          </p:txBody>
        </p:sp>
        <p:sp>
          <p:nvSpPr>
            <p:cNvPr id="22" name="任意多边形 21"/>
            <p:cNvSpPr/>
            <p:nvPr/>
          </p:nvSpPr>
          <p:spPr>
            <a:xfrm>
              <a:off x="2471365"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二</a:t>
              </a:r>
              <a:endParaRPr lang="zh-CN" altLang="en-US" sz="2600" b="1" dirty="0">
                <a:solidFill>
                  <a:schemeClr val="bg1">
                    <a:lumMod val="85000"/>
                  </a:schemeClr>
                </a:solidFill>
                <a:latin typeface="微软雅黑" pitchFamily="34" charset="-122"/>
                <a:ea typeface="微软雅黑" pitchFamily="34" charset="-122"/>
              </a:endParaRPr>
            </a:p>
          </p:txBody>
        </p:sp>
        <p:sp>
          <p:nvSpPr>
            <p:cNvPr id="23" name="任意多边形 22"/>
            <p:cNvSpPr/>
            <p:nvPr/>
          </p:nvSpPr>
          <p:spPr>
            <a:xfrm>
              <a:off x="3461965" y="2163763"/>
              <a:ext cx="1103312"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三</a:t>
              </a:r>
              <a:endParaRPr lang="zh-CN" altLang="en-US" sz="2600" b="1" dirty="0">
                <a:solidFill>
                  <a:schemeClr val="bg1">
                    <a:lumMod val="85000"/>
                  </a:schemeClr>
                </a:solidFill>
                <a:latin typeface="微软雅黑" pitchFamily="34" charset="-122"/>
                <a:ea typeface="微软雅黑" pitchFamily="34" charset="-122"/>
              </a:endParaRPr>
            </a:p>
          </p:txBody>
        </p:sp>
        <p:sp>
          <p:nvSpPr>
            <p:cNvPr id="24" name="任意多边形 23"/>
            <p:cNvSpPr/>
            <p:nvPr/>
          </p:nvSpPr>
          <p:spPr>
            <a:xfrm>
              <a:off x="4454152"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四</a:t>
              </a:r>
              <a:endParaRPr lang="zh-CN" altLang="en-US" sz="2600" b="1" dirty="0">
                <a:solidFill>
                  <a:schemeClr val="bg1">
                    <a:lumMod val="85000"/>
                  </a:schemeClr>
                </a:solidFill>
                <a:latin typeface="微软雅黑" pitchFamily="34" charset="-122"/>
                <a:ea typeface="微软雅黑" pitchFamily="34" charset="-122"/>
              </a:endParaRPr>
            </a:p>
          </p:txBody>
        </p:sp>
        <p:sp>
          <p:nvSpPr>
            <p:cNvPr id="25" name="任意多边形 24"/>
            <p:cNvSpPr/>
            <p:nvPr/>
          </p:nvSpPr>
          <p:spPr>
            <a:xfrm>
              <a:off x="5446340"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五</a:t>
              </a:r>
              <a:endParaRPr lang="zh-CN" altLang="en-US" sz="2600" b="1" dirty="0">
                <a:latin typeface="微软雅黑" pitchFamily="34" charset="-122"/>
                <a:ea typeface="微软雅黑" pitchFamily="34" charset="-122"/>
              </a:endParaRPr>
            </a:p>
          </p:txBody>
        </p:sp>
        <p:sp>
          <p:nvSpPr>
            <p:cNvPr id="26" name="任意多边形 25"/>
            <p:cNvSpPr/>
            <p:nvPr/>
          </p:nvSpPr>
          <p:spPr>
            <a:xfrm>
              <a:off x="643852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六</a:t>
              </a:r>
              <a:endParaRPr lang="zh-CN" altLang="en-US" sz="2600" b="1" dirty="0">
                <a:solidFill>
                  <a:schemeClr val="bg1">
                    <a:lumMod val="85000"/>
                  </a:schemeClr>
                </a:solidFill>
                <a:latin typeface="微软雅黑" pitchFamily="34" charset="-122"/>
                <a:ea typeface="微软雅黑" pitchFamily="34" charset="-122"/>
              </a:endParaRPr>
            </a:p>
          </p:txBody>
        </p:sp>
        <p:sp>
          <p:nvSpPr>
            <p:cNvPr id="27" name="TextBox 8"/>
            <p:cNvSpPr txBox="1">
              <a:spLocks noChangeArrowheads="1"/>
            </p:cNvSpPr>
            <p:nvPr/>
          </p:nvSpPr>
          <p:spPr bwMode="auto">
            <a:xfrm>
              <a:off x="1710992"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smtClean="0">
                  <a:solidFill>
                    <a:schemeClr val="bg1">
                      <a:lumMod val="85000"/>
                    </a:schemeClr>
                  </a:solidFill>
                  <a:latin typeface="微软雅黑" pitchFamily="34" charset="-122"/>
                  <a:ea typeface="微软雅黑" pitchFamily="34" charset="-122"/>
                </a:rPr>
                <a:t>公司简介</a:t>
              </a:r>
              <a:endParaRPr lang="zh-CN" altLang="en-US" sz="2400" b="1" dirty="0">
                <a:solidFill>
                  <a:schemeClr val="bg1">
                    <a:lumMod val="85000"/>
                  </a:schemeClr>
                </a:solidFill>
                <a:latin typeface="微软雅黑" pitchFamily="34" charset="-122"/>
                <a:ea typeface="微软雅黑" pitchFamily="34" charset="-122"/>
              </a:endParaRPr>
            </a:p>
          </p:txBody>
        </p:sp>
        <p:sp>
          <p:nvSpPr>
            <p:cNvPr id="28" name="TextBox 12"/>
            <p:cNvSpPr txBox="1">
              <a:spLocks noChangeArrowheads="1"/>
            </p:cNvSpPr>
            <p:nvPr/>
          </p:nvSpPr>
          <p:spPr bwMode="auto">
            <a:xfrm>
              <a:off x="3782243"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招聘岗位</a:t>
              </a:r>
            </a:p>
          </p:txBody>
        </p:sp>
        <p:sp>
          <p:nvSpPr>
            <p:cNvPr id="29" name="TextBox 13"/>
            <p:cNvSpPr txBox="1">
              <a:spLocks noChangeArrowheads="1"/>
            </p:cNvSpPr>
            <p:nvPr/>
          </p:nvSpPr>
          <p:spPr bwMode="auto">
            <a:xfrm>
              <a:off x="4863330"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latin typeface="微软雅黑" pitchFamily="34" charset="-122"/>
                  <a:ea typeface="微软雅黑" pitchFamily="34" charset="-122"/>
                </a:rPr>
                <a:t>薪酬福利</a:t>
              </a:r>
            </a:p>
          </p:txBody>
        </p:sp>
        <p:sp>
          <p:nvSpPr>
            <p:cNvPr id="30" name="TextBox 14"/>
            <p:cNvSpPr txBox="1">
              <a:spLocks noChangeArrowheads="1"/>
            </p:cNvSpPr>
            <p:nvPr/>
          </p:nvSpPr>
          <p:spPr bwMode="auto">
            <a:xfrm>
              <a:off x="5798368"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职业发展</a:t>
              </a:r>
            </a:p>
          </p:txBody>
        </p:sp>
        <p:sp>
          <p:nvSpPr>
            <p:cNvPr id="31" name="TextBox 15"/>
            <p:cNvSpPr txBox="1">
              <a:spLocks noChangeArrowheads="1"/>
            </p:cNvSpPr>
            <p:nvPr/>
          </p:nvSpPr>
          <p:spPr bwMode="auto">
            <a:xfrm>
              <a:off x="6806430"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培训体系</a:t>
              </a:r>
            </a:p>
          </p:txBody>
        </p:sp>
        <p:sp>
          <p:nvSpPr>
            <p:cNvPr id="32" name="TextBox 8"/>
            <p:cNvSpPr txBox="1">
              <a:spLocks noChangeArrowheads="1"/>
            </p:cNvSpPr>
            <p:nvPr/>
          </p:nvSpPr>
          <p:spPr bwMode="auto">
            <a:xfrm>
              <a:off x="2702123"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a:solidFill>
                    <a:schemeClr val="bg1">
                      <a:lumMod val="85000"/>
                    </a:schemeClr>
                  </a:solidFill>
                  <a:latin typeface="微软雅黑" pitchFamily="34" charset="-122"/>
                  <a:ea typeface="微软雅黑" pitchFamily="34" charset="-122"/>
                </a:rPr>
                <a:t>产品介绍</a:t>
              </a:r>
            </a:p>
          </p:txBody>
        </p:sp>
      </p:grpSp>
    </p:spTree>
    <p:extLst>
      <p:ext uri="{BB962C8B-B14F-4D97-AF65-F5344CB8AC3E}">
        <p14:creationId xmlns:p14="http://schemas.microsoft.com/office/powerpoint/2010/main" val="79106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33</a:t>
            </a:fld>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16" y="980728"/>
            <a:ext cx="89154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49817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34</a:t>
            </a:fld>
            <a:endParaRPr lang="zh-CN" altLang="en-US"/>
          </a:p>
        </p:txBody>
      </p:sp>
      <p:grpSp>
        <p:nvGrpSpPr>
          <p:cNvPr id="20" name="组合 19"/>
          <p:cNvGrpSpPr>
            <a:grpSpLocks/>
          </p:cNvGrpSpPr>
          <p:nvPr/>
        </p:nvGrpSpPr>
        <p:grpSpPr bwMode="auto">
          <a:xfrm>
            <a:off x="1679277" y="2276872"/>
            <a:ext cx="6061075" cy="2921000"/>
            <a:chOff x="1479177" y="2163763"/>
            <a:chExt cx="6061075" cy="2921000"/>
          </a:xfrm>
        </p:grpSpPr>
        <p:sp>
          <p:nvSpPr>
            <p:cNvPr id="21" name="任意多边形 20"/>
            <p:cNvSpPr/>
            <p:nvPr/>
          </p:nvSpPr>
          <p:spPr>
            <a:xfrm>
              <a:off x="147917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一</a:t>
              </a:r>
              <a:endParaRPr lang="zh-CN" altLang="en-US" sz="2600" b="1" dirty="0">
                <a:solidFill>
                  <a:schemeClr val="bg1">
                    <a:lumMod val="85000"/>
                  </a:schemeClr>
                </a:solidFill>
                <a:latin typeface="微软雅黑" pitchFamily="34" charset="-122"/>
                <a:ea typeface="微软雅黑" pitchFamily="34" charset="-122"/>
              </a:endParaRPr>
            </a:p>
          </p:txBody>
        </p:sp>
        <p:sp>
          <p:nvSpPr>
            <p:cNvPr id="22" name="任意多边形 21"/>
            <p:cNvSpPr/>
            <p:nvPr/>
          </p:nvSpPr>
          <p:spPr>
            <a:xfrm>
              <a:off x="2471365"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二</a:t>
              </a:r>
              <a:endParaRPr lang="zh-CN" altLang="en-US" sz="2600" b="1" dirty="0">
                <a:solidFill>
                  <a:schemeClr val="bg1">
                    <a:lumMod val="85000"/>
                  </a:schemeClr>
                </a:solidFill>
                <a:latin typeface="微软雅黑" pitchFamily="34" charset="-122"/>
                <a:ea typeface="微软雅黑" pitchFamily="34" charset="-122"/>
              </a:endParaRPr>
            </a:p>
          </p:txBody>
        </p:sp>
        <p:sp>
          <p:nvSpPr>
            <p:cNvPr id="23" name="任意多边形 22"/>
            <p:cNvSpPr/>
            <p:nvPr/>
          </p:nvSpPr>
          <p:spPr>
            <a:xfrm>
              <a:off x="3461965" y="2163763"/>
              <a:ext cx="1103312"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三</a:t>
              </a:r>
              <a:endParaRPr lang="zh-CN" altLang="en-US" sz="2600" b="1" dirty="0">
                <a:solidFill>
                  <a:schemeClr val="bg1">
                    <a:lumMod val="85000"/>
                  </a:schemeClr>
                </a:solidFill>
                <a:latin typeface="微软雅黑" pitchFamily="34" charset="-122"/>
                <a:ea typeface="微软雅黑" pitchFamily="34" charset="-122"/>
              </a:endParaRPr>
            </a:p>
          </p:txBody>
        </p:sp>
        <p:sp>
          <p:nvSpPr>
            <p:cNvPr id="24" name="任意多边形 23"/>
            <p:cNvSpPr/>
            <p:nvPr/>
          </p:nvSpPr>
          <p:spPr>
            <a:xfrm>
              <a:off x="4454152"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四</a:t>
              </a:r>
              <a:endParaRPr lang="zh-CN" altLang="en-US" sz="2600" b="1" dirty="0">
                <a:solidFill>
                  <a:schemeClr val="bg1">
                    <a:lumMod val="85000"/>
                  </a:schemeClr>
                </a:solidFill>
                <a:latin typeface="微软雅黑" pitchFamily="34" charset="-122"/>
                <a:ea typeface="微软雅黑" pitchFamily="34" charset="-122"/>
              </a:endParaRPr>
            </a:p>
          </p:txBody>
        </p:sp>
        <p:sp>
          <p:nvSpPr>
            <p:cNvPr id="25" name="任意多边形 24"/>
            <p:cNvSpPr/>
            <p:nvPr/>
          </p:nvSpPr>
          <p:spPr>
            <a:xfrm>
              <a:off x="5446340"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五</a:t>
              </a:r>
              <a:endParaRPr lang="zh-CN" altLang="en-US" sz="2600" b="1" dirty="0">
                <a:latin typeface="微软雅黑" pitchFamily="34" charset="-122"/>
                <a:ea typeface="微软雅黑" pitchFamily="34" charset="-122"/>
              </a:endParaRPr>
            </a:p>
          </p:txBody>
        </p:sp>
        <p:sp>
          <p:nvSpPr>
            <p:cNvPr id="26" name="任意多边形 25"/>
            <p:cNvSpPr/>
            <p:nvPr/>
          </p:nvSpPr>
          <p:spPr>
            <a:xfrm>
              <a:off x="643852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六</a:t>
              </a:r>
              <a:endParaRPr lang="zh-CN" altLang="en-US" sz="2600" b="1" dirty="0">
                <a:solidFill>
                  <a:schemeClr val="bg1">
                    <a:lumMod val="85000"/>
                  </a:schemeClr>
                </a:solidFill>
                <a:latin typeface="微软雅黑" pitchFamily="34" charset="-122"/>
                <a:ea typeface="微软雅黑" pitchFamily="34" charset="-122"/>
              </a:endParaRPr>
            </a:p>
          </p:txBody>
        </p:sp>
        <p:sp>
          <p:nvSpPr>
            <p:cNvPr id="27" name="TextBox 8"/>
            <p:cNvSpPr txBox="1">
              <a:spLocks noChangeArrowheads="1"/>
            </p:cNvSpPr>
            <p:nvPr/>
          </p:nvSpPr>
          <p:spPr bwMode="auto">
            <a:xfrm>
              <a:off x="1710992"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smtClean="0">
                  <a:solidFill>
                    <a:schemeClr val="bg1">
                      <a:lumMod val="85000"/>
                    </a:schemeClr>
                  </a:solidFill>
                  <a:latin typeface="微软雅黑" pitchFamily="34" charset="-122"/>
                  <a:ea typeface="微软雅黑" pitchFamily="34" charset="-122"/>
                </a:rPr>
                <a:t>公司简介</a:t>
              </a:r>
              <a:endParaRPr lang="zh-CN" altLang="en-US" sz="2400" b="1" dirty="0">
                <a:solidFill>
                  <a:schemeClr val="bg1">
                    <a:lumMod val="85000"/>
                  </a:schemeClr>
                </a:solidFill>
                <a:latin typeface="微软雅黑" pitchFamily="34" charset="-122"/>
                <a:ea typeface="微软雅黑" pitchFamily="34" charset="-122"/>
              </a:endParaRPr>
            </a:p>
          </p:txBody>
        </p:sp>
        <p:sp>
          <p:nvSpPr>
            <p:cNvPr id="28" name="TextBox 12"/>
            <p:cNvSpPr txBox="1">
              <a:spLocks noChangeArrowheads="1"/>
            </p:cNvSpPr>
            <p:nvPr/>
          </p:nvSpPr>
          <p:spPr bwMode="auto">
            <a:xfrm>
              <a:off x="3782243"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招聘岗位</a:t>
              </a:r>
            </a:p>
          </p:txBody>
        </p:sp>
        <p:sp>
          <p:nvSpPr>
            <p:cNvPr id="29" name="TextBox 13"/>
            <p:cNvSpPr txBox="1">
              <a:spLocks noChangeArrowheads="1"/>
            </p:cNvSpPr>
            <p:nvPr/>
          </p:nvSpPr>
          <p:spPr bwMode="auto">
            <a:xfrm>
              <a:off x="4863330"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薪酬福利</a:t>
              </a:r>
            </a:p>
          </p:txBody>
        </p:sp>
        <p:sp>
          <p:nvSpPr>
            <p:cNvPr id="30" name="TextBox 14"/>
            <p:cNvSpPr txBox="1">
              <a:spLocks noChangeArrowheads="1"/>
            </p:cNvSpPr>
            <p:nvPr/>
          </p:nvSpPr>
          <p:spPr bwMode="auto">
            <a:xfrm>
              <a:off x="5798368"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latin typeface="微软雅黑" pitchFamily="34" charset="-122"/>
                  <a:ea typeface="微软雅黑" pitchFamily="34" charset="-122"/>
                </a:rPr>
                <a:t>职业发展</a:t>
              </a:r>
            </a:p>
          </p:txBody>
        </p:sp>
        <p:sp>
          <p:nvSpPr>
            <p:cNvPr id="31" name="TextBox 15"/>
            <p:cNvSpPr txBox="1">
              <a:spLocks noChangeArrowheads="1"/>
            </p:cNvSpPr>
            <p:nvPr/>
          </p:nvSpPr>
          <p:spPr bwMode="auto">
            <a:xfrm>
              <a:off x="6806430"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培训体系</a:t>
              </a:r>
            </a:p>
          </p:txBody>
        </p:sp>
        <p:sp>
          <p:nvSpPr>
            <p:cNvPr id="32" name="TextBox 8"/>
            <p:cNvSpPr txBox="1">
              <a:spLocks noChangeArrowheads="1"/>
            </p:cNvSpPr>
            <p:nvPr/>
          </p:nvSpPr>
          <p:spPr bwMode="auto">
            <a:xfrm>
              <a:off x="2702123"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a:solidFill>
                    <a:schemeClr val="bg1">
                      <a:lumMod val="85000"/>
                    </a:schemeClr>
                  </a:solidFill>
                  <a:latin typeface="微软雅黑" pitchFamily="34" charset="-122"/>
                  <a:ea typeface="微软雅黑" pitchFamily="34" charset="-122"/>
                </a:rPr>
                <a:t>产品介绍</a:t>
              </a:r>
            </a:p>
          </p:txBody>
        </p:sp>
      </p:grpSp>
    </p:spTree>
    <p:extLst>
      <p:ext uri="{BB962C8B-B14F-4D97-AF65-F5344CB8AC3E}">
        <p14:creationId xmlns:p14="http://schemas.microsoft.com/office/powerpoint/2010/main" val="286271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35</a:t>
            </a:fld>
            <a:endParaRPr lang="zh-CN" altLang="en-US"/>
          </a:p>
        </p:txBody>
      </p:sp>
      <p:grpSp>
        <p:nvGrpSpPr>
          <p:cNvPr id="3" name="组合 2"/>
          <p:cNvGrpSpPr/>
          <p:nvPr/>
        </p:nvGrpSpPr>
        <p:grpSpPr>
          <a:xfrm>
            <a:off x="295185" y="1196752"/>
            <a:ext cx="8309066" cy="5032504"/>
            <a:chOff x="1004888" y="1700808"/>
            <a:chExt cx="6879480" cy="3486080"/>
          </a:xfrm>
        </p:grpSpPr>
        <p:grpSp>
          <p:nvGrpSpPr>
            <p:cNvPr id="4" name="组合 3"/>
            <p:cNvGrpSpPr/>
            <p:nvPr/>
          </p:nvGrpSpPr>
          <p:grpSpPr>
            <a:xfrm>
              <a:off x="1115616" y="1700808"/>
              <a:ext cx="6552728" cy="432048"/>
              <a:chOff x="1115616" y="1700808"/>
              <a:chExt cx="6552728" cy="432048"/>
            </a:xfrm>
          </p:grpSpPr>
          <p:cxnSp>
            <p:nvCxnSpPr>
              <p:cNvPr id="73" name="直接连接符 72"/>
              <p:cNvCxnSpPr/>
              <p:nvPr/>
            </p:nvCxnSpPr>
            <p:spPr>
              <a:xfrm flipV="1">
                <a:off x="1115616" y="1700808"/>
                <a:ext cx="3240360" cy="432048"/>
              </a:xfrm>
              <a:prstGeom prst="line">
                <a:avLst/>
              </a:prstGeom>
              <a:ln w="19050">
                <a:solidFill>
                  <a:srgbClr val="00889F"/>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4355976" y="1700808"/>
                <a:ext cx="3312368" cy="432048"/>
              </a:xfrm>
              <a:prstGeom prst="line">
                <a:avLst/>
              </a:prstGeom>
              <a:ln w="19050">
                <a:solidFill>
                  <a:srgbClr val="00889F"/>
                </a:solidFill>
              </a:ln>
            </p:spPr>
            <p:style>
              <a:lnRef idx="1">
                <a:schemeClr val="accent1"/>
              </a:lnRef>
              <a:fillRef idx="0">
                <a:schemeClr val="accent1"/>
              </a:fillRef>
              <a:effectRef idx="0">
                <a:schemeClr val="accent1"/>
              </a:effectRef>
              <a:fontRef idx="minor">
                <a:schemeClr val="tx1"/>
              </a:fontRef>
            </p:style>
          </p:cxnSp>
        </p:grpSp>
        <p:cxnSp>
          <p:nvCxnSpPr>
            <p:cNvPr id="5" name="直接连接符 4"/>
            <p:cNvCxnSpPr/>
            <p:nvPr/>
          </p:nvCxnSpPr>
          <p:spPr>
            <a:xfrm>
              <a:off x="1475656" y="2132856"/>
              <a:ext cx="5832648" cy="0"/>
            </a:xfrm>
            <a:prstGeom prst="line">
              <a:avLst/>
            </a:prstGeom>
            <a:ln w="19050">
              <a:solidFill>
                <a:srgbClr val="00889F"/>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475656" y="2276872"/>
              <a:ext cx="5832648"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259632" y="2348880"/>
              <a:ext cx="144016" cy="2016224"/>
              <a:chOff x="1403648" y="2348880"/>
              <a:chExt cx="144016" cy="2016224"/>
            </a:xfrm>
          </p:grpSpPr>
          <p:cxnSp>
            <p:nvCxnSpPr>
              <p:cNvPr id="70" name="直接连接符 69"/>
              <p:cNvCxnSpPr/>
              <p:nvPr/>
            </p:nvCxnSpPr>
            <p:spPr>
              <a:xfrm>
                <a:off x="1403648" y="4365104"/>
                <a:ext cx="144016"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547664" y="2348880"/>
                <a:ext cx="0" cy="2016224"/>
              </a:xfrm>
              <a:prstGeom prst="line">
                <a:avLst/>
              </a:prstGeom>
              <a:ln w="19050">
                <a:solidFill>
                  <a:srgbClr val="00889F"/>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403648" y="2364234"/>
                <a:ext cx="144016"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6444208" y="2348880"/>
              <a:ext cx="144016" cy="2016224"/>
              <a:chOff x="1403648" y="2348880"/>
              <a:chExt cx="144016" cy="2016224"/>
            </a:xfrm>
          </p:grpSpPr>
          <p:cxnSp>
            <p:nvCxnSpPr>
              <p:cNvPr id="67" name="直接连接符 66"/>
              <p:cNvCxnSpPr/>
              <p:nvPr/>
            </p:nvCxnSpPr>
            <p:spPr>
              <a:xfrm>
                <a:off x="1403648" y="4365104"/>
                <a:ext cx="144016"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1547664" y="2348880"/>
                <a:ext cx="0" cy="2016224"/>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403648" y="2364234"/>
                <a:ext cx="144016"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flipH="1">
              <a:off x="6228184" y="2347094"/>
              <a:ext cx="144016" cy="2016224"/>
              <a:chOff x="1403648" y="2348880"/>
              <a:chExt cx="144016" cy="2016224"/>
            </a:xfrm>
          </p:grpSpPr>
          <p:cxnSp>
            <p:nvCxnSpPr>
              <p:cNvPr id="64" name="直接连接符 63"/>
              <p:cNvCxnSpPr/>
              <p:nvPr/>
            </p:nvCxnSpPr>
            <p:spPr>
              <a:xfrm>
                <a:off x="1403648" y="4365104"/>
                <a:ext cx="144016"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1547664" y="2348880"/>
                <a:ext cx="0" cy="2016224"/>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403648" y="2364234"/>
                <a:ext cx="144016"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flipH="1">
              <a:off x="7645449" y="2365958"/>
              <a:ext cx="144016" cy="2016224"/>
              <a:chOff x="1403648" y="2348880"/>
              <a:chExt cx="144016" cy="2016224"/>
            </a:xfrm>
          </p:grpSpPr>
          <p:cxnSp>
            <p:nvCxnSpPr>
              <p:cNvPr id="61" name="直接连接符 60"/>
              <p:cNvCxnSpPr/>
              <p:nvPr/>
            </p:nvCxnSpPr>
            <p:spPr>
              <a:xfrm>
                <a:off x="1403648" y="4365104"/>
                <a:ext cx="144016"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547664" y="2348880"/>
                <a:ext cx="0" cy="2016224"/>
              </a:xfrm>
              <a:prstGeom prst="line">
                <a:avLst/>
              </a:prstGeom>
              <a:ln w="19050">
                <a:solidFill>
                  <a:srgbClr val="00889F"/>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1403648" y="2364234"/>
                <a:ext cx="144016"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2570634" y="2348880"/>
              <a:ext cx="144016" cy="2016224"/>
              <a:chOff x="1403648" y="2348880"/>
              <a:chExt cx="144016" cy="2016224"/>
            </a:xfrm>
          </p:grpSpPr>
          <p:cxnSp>
            <p:nvCxnSpPr>
              <p:cNvPr id="58" name="直接连接符 57"/>
              <p:cNvCxnSpPr/>
              <p:nvPr/>
            </p:nvCxnSpPr>
            <p:spPr>
              <a:xfrm>
                <a:off x="1403648" y="4365104"/>
                <a:ext cx="144016"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547664" y="2348880"/>
                <a:ext cx="0" cy="2016224"/>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403648" y="2364234"/>
                <a:ext cx="144016"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flipH="1">
              <a:off x="2267744" y="2347094"/>
              <a:ext cx="144016" cy="2016224"/>
              <a:chOff x="1403648" y="2348880"/>
              <a:chExt cx="144016" cy="2016224"/>
            </a:xfrm>
          </p:grpSpPr>
          <p:cxnSp>
            <p:nvCxnSpPr>
              <p:cNvPr id="55" name="直接连接符 54"/>
              <p:cNvCxnSpPr/>
              <p:nvPr/>
            </p:nvCxnSpPr>
            <p:spPr>
              <a:xfrm>
                <a:off x="1403648" y="4365104"/>
                <a:ext cx="144016"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547664" y="2348880"/>
                <a:ext cx="0" cy="2016224"/>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403648" y="2364234"/>
                <a:ext cx="144016"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grpSp>
        <p:sp>
          <p:nvSpPr>
            <p:cNvPr id="13" name="右箭头 12"/>
            <p:cNvSpPr/>
            <p:nvPr/>
          </p:nvSpPr>
          <p:spPr>
            <a:xfrm>
              <a:off x="2389374" y="3609020"/>
              <a:ext cx="216024" cy="72008"/>
            </a:xfrm>
            <a:prstGeom prst="rightArrow">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flipH="1" flipV="1">
              <a:off x="2389374" y="3140968"/>
              <a:ext cx="216024" cy="72008"/>
            </a:xfrm>
            <a:prstGeom prst="rightArrow">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4"/>
            <p:cNvSpPr/>
            <p:nvPr/>
          </p:nvSpPr>
          <p:spPr>
            <a:xfrm>
              <a:off x="6300192" y="3609020"/>
              <a:ext cx="216024" cy="72008"/>
            </a:xfrm>
            <a:prstGeom prst="rightArrow">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nvSpPr>
          <p:spPr>
            <a:xfrm flipH="1" flipV="1">
              <a:off x="6300192" y="3140968"/>
              <a:ext cx="216024" cy="72008"/>
            </a:xfrm>
            <a:prstGeom prst="rightArrow">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475656" y="4509120"/>
              <a:ext cx="5832648"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475656" y="4797152"/>
              <a:ext cx="5832648" cy="0"/>
            </a:xfrm>
            <a:prstGeom prst="line">
              <a:avLst/>
            </a:prstGeom>
            <a:ln w="19050">
              <a:solidFill>
                <a:srgbClr val="DDDDDD"/>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915816" y="3645024"/>
              <a:ext cx="1008112" cy="718294"/>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技术员</a:t>
              </a:r>
              <a:endParaRPr lang="zh-CN" altLang="en-US" sz="1200" dirty="0">
                <a:solidFill>
                  <a:schemeClr val="tx1"/>
                </a:solidFill>
                <a:latin typeface="微软雅黑" pitchFamily="34" charset="-122"/>
                <a:ea typeface="微软雅黑" pitchFamily="34" charset="-122"/>
              </a:endParaRPr>
            </a:p>
          </p:txBody>
        </p:sp>
        <p:sp>
          <p:nvSpPr>
            <p:cNvPr id="20" name="矩形 19"/>
            <p:cNvSpPr/>
            <p:nvPr/>
          </p:nvSpPr>
          <p:spPr>
            <a:xfrm>
              <a:off x="1547664" y="3876402"/>
              <a:ext cx="632718" cy="488702"/>
            </a:xfrm>
            <a:prstGeom prst="rect">
              <a:avLst/>
            </a:prstGeom>
            <a:solidFill>
              <a:srgbClr val="00889F"/>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itchFamily="34" charset="-122"/>
                  <a:ea typeface="微软雅黑" pitchFamily="34" charset="-122"/>
                </a:rPr>
                <a:t>组长</a:t>
              </a:r>
            </a:p>
          </p:txBody>
        </p:sp>
        <p:sp>
          <p:nvSpPr>
            <p:cNvPr id="21" name="矩形 20"/>
            <p:cNvSpPr/>
            <p:nvPr/>
          </p:nvSpPr>
          <p:spPr>
            <a:xfrm>
              <a:off x="1547664" y="3609020"/>
              <a:ext cx="632718" cy="164666"/>
            </a:xfrm>
            <a:prstGeom prst="rect">
              <a:avLst/>
            </a:prstGeom>
            <a:solidFill>
              <a:srgbClr val="00889F"/>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itchFamily="34" charset="-122"/>
                  <a:ea typeface="微软雅黑" pitchFamily="34" charset="-122"/>
                </a:rPr>
                <a:t>班</a:t>
              </a:r>
              <a:r>
                <a:rPr lang="zh-CN" altLang="en-US" sz="1200" dirty="0" smtClean="0">
                  <a:solidFill>
                    <a:schemeClr val="bg1"/>
                  </a:solidFill>
                  <a:latin typeface="微软雅黑" pitchFamily="34" charset="-122"/>
                  <a:ea typeface="微软雅黑" pitchFamily="34" charset="-122"/>
                </a:rPr>
                <a:t>长</a:t>
              </a:r>
              <a:endParaRPr lang="zh-CN" altLang="en-US" sz="1200" dirty="0">
                <a:solidFill>
                  <a:schemeClr val="bg1"/>
                </a:solidFill>
                <a:latin typeface="微软雅黑" pitchFamily="34" charset="-122"/>
                <a:ea typeface="微软雅黑" pitchFamily="34" charset="-122"/>
              </a:endParaRPr>
            </a:p>
          </p:txBody>
        </p:sp>
        <p:sp>
          <p:nvSpPr>
            <p:cNvPr id="22" name="矩形 21"/>
            <p:cNvSpPr/>
            <p:nvPr/>
          </p:nvSpPr>
          <p:spPr>
            <a:xfrm>
              <a:off x="1547664" y="3374070"/>
              <a:ext cx="632718" cy="164666"/>
            </a:xfrm>
            <a:prstGeom prst="rect">
              <a:avLst/>
            </a:prstGeom>
            <a:solidFill>
              <a:srgbClr val="00889F"/>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itchFamily="34" charset="-122"/>
                  <a:ea typeface="微软雅黑" pitchFamily="34" charset="-122"/>
                </a:rPr>
                <a:t>主管</a:t>
              </a:r>
            </a:p>
          </p:txBody>
        </p:sp>
        <p:sp>
          <p:nvSpPr>
            <p:cNvPr id="23" name="矩形 22"/>
            <p:cNvSpPr/>
            <p:nvPr/>
          </p:nvSpPr>
          <p:spPr>
            <a:xfrm>
              <a:off x="1547664" y="3094639"/>
              <a:ext cx="632718" cy="164666"/>
            </a:xfrm>
            <a:prstGeom prst="rect">
              <a:avLst/>
            </a:prstGeom>
            <a:solidFill>
              <a:srgbClr val="00889F"/>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itchFamily="34" charset="-122"/>
                  <a:ea typeface="微软雅黑" pitchFamily="34" charset="-122"/>
                </a:rPr>
                <a:t>副</a:t>
              </a:r>
              <a:r>
                <a:rPr lang="zh-CN" altLang="en-US" sz="1100" dirty="0" smtClean="0">
                  <a:solidFill>
                    <a:schemeClr val="bg1"/>
                  </a:solidFill>
                  <a:latin typeface="微软雅黑" pitchFamily="34" charset="-122"/>
                  <a:ea typeface="微软雅黑" pitchFamily="34" charset="-122"/>
                </a:rPr>
                <a:t>经理</a:t>
              </a:r>
              <a:endParaRPr lang="zh-CN" altLang="en-US" sz="1100" dirty="0">
                <a:solidFill>
                  <a:schemeClr val="bg1"/>
                </a:solidFill>
                <a:latin typeface="微软雅黑" pitchFamily="34" charset="-122"/>
                <a:ea typeface="微软雅黑" pitchFamily="34" charset="-122"/>
              </a:endParaRPr>
            </a:p>
          </p:txBody>
        </p:sp>
        <p:sp>
          <p:nvSpPr>
            <p:cNvPr id="24" name="矩形 23"/>
            <p:cNvSpPr/>
            <p:nvPr/>
          </p:nvSpPr>
          <p:spPr>
            <a:xfrm>
              <a:off x="1547664" y="2853122"/>
              <a:ext cx="632718" cy="164666"/>
            </a:xfrm>
            <a:prstGeom prst="rect">
              <a:avLst/>
            </a:prstGeom>
            <a:solidFill>
              <a:srgbClr val="00889F"/>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itchFamily="34" charset="-122"/>
                  <a:ea typeface="微软雅黑" pitchFamily="34" charset="-122"/>
                </a:rPr>
                <a:t>经理</a:t>
              </a:r>
              <a:endParaRPr lang="zh-CN" altLang="en-US" sz="1200" dirty="0">
                <a:solidFill>
                  <a:schemeClr val="bg1"/>
                </a:solidFill>
                <a:latin typeface="微软雅黑" pitchFamily="34" charset="-122"/>
                <a:ea typeface="微软雅黑" pitchFamily="34" charset="-122"/>
              </a:endParaRPr>
            </a:p>
          </p:txBody>
        </p:sp>
        <p:sp>
          <p:nvSpPr>
            <p:cNvPr id="25" name="矩形 24"/>
            <p:cNvSpPr/>
            <p:nvPr/>
          </p:nvSpPr>
          <p:spPr>
            <a:xfrm>
              <a:off x="1547664" y="2364234"/>
              <a:ext cx="632718" cy="344686"/>
            </a:xfrm>
            <a:prstGeom prst="rect">
              <a:avLst/>
            </a:prstGeom>
            <a:solidFill>
              <a:srgbClr val="00889F"/>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itchFamily="34" charset="-122"/>
                  <a:ea typeface="微软雅黑" pitchFamily="34" charset="-122"/>
                </a:rPr>
                <a:t>总监</a:t>
              </a:r>
            </a:p>
          </p:txBody>
        </p:sp>
        <p:sp>
          <p:nvSpPr>
            <p:cNvPr id="26" name="矩形 25"/>
            <p:cNvSpPr/>
            <p:nvPr/>
          </p:nvSpPr>
          <p:spPr>
            <a:xfrm>
              <a:off x="1475656" y="4556286"/>
              <a:ext cx="913718" cy="164666"/>
            </a:xfrm>
            <a:prstGeom prst="rect">
              <a:avLst/>
            </a:prstGeom>
            <a:solidFill>
              <a:srgbClr val="00889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smtClean="0">
                  <a:solidFill>
                    <a:schemeClr val="bg1"/>
                  </a:solidFill>
                  <a:latin typeface="微软雅黑" pitchFamily="34" charset="-122"/>
                  <a:ea typeface="微软雅黑" pitchFamily="34" charset="-122"/>
                </a:rPr>
                <a:t>管理序列</a:t>
              </a:r>
              <a:endParaRPr lang="zh-CN" altLang="en-US" sz="1200" b="1" dirty="0">
                <a:solidFill>
                  <a:schemeClr val="bg1"/>
                </a:solidFill>
                <a:latin typeface="微软雅黑" pitchFamily="34" charset="-122"/>
                <a:ea typeface="微软雅黑" pitchFamily="34" charset="-122"/>
              </a:endParaRPr>
            </a:p>
          </p:txBody>
        </p:sp>
        <p:sp>
          <p:nvSpPr>
            <p:cNvPr id="27" name="矩形 26"/>
            <p:cNvSpPr/>
            <p:nvPr/>
          </p:nvSpPr>
          <p:spPr>
            <a:xfrm>
              <a:off x="2915816" y="4556286"/>
              <a:ext cx="913718" cy="164666"/>
            </a:xfrm>
            <a:prstGeom prst="rect">
              <a:avLst/>
            </a:prstGeom>
            <a:solidFill>
              <a:srgbClr val="00889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smtClean="0">
                  <a:solidFill>
                    <a:schemeClr val="bg1"/>
                  </a:solidFill>
                  <a:latin typeface="微软雅黑" pitchFamily="34" charset="-122"/>
                  <a:ea typeface="微软雅黑" pitchFamily="34" charset="-122"/>
                </a:rPr>
                <a:t>技术序列</a:t>
              </a:r>
              <a:endParaRPr lang="zh-CN" altLang="en-US" sz="1200" b="1" dirty="0">
                <a:solidFill>
                  <a:schemeClr val="bg1"/>
                </a:solidFill>
                <a:latin typeface="微软雅黑" pitchFamily="34" charset="-122"/>
                <a:ea typeface="微软雅黑" pitchFamily="34" charset="-122"/>
              </a:endParaRPr>
            </a:p>
          </p:txBody>
        </p:sp>
        <p:sp>
          <p:nvSpPr>
            <p:cNvPr id="28" name="矩形 27"/>
            <p:cNvSpPr/>
            <p:nvPr/>
          </p:nvSpPr>
          <p:spPr>
            <a:xfrm>
              <a:off x="4067944" y="4556286"/>
              <a:ext cx="913718" cy="164666"/>
            </a:xfrm>
            <a:prstGeom prst="rect">
              <a:avLst/>
            </a:prstGeom>
            <a:solidFill>
              <a:srgbClr val="00889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smtClean="0">
                  <a:solidFill>
                    <a:schemeClr val="bg1"/>
                  </a:solidFill>
                  <a:latin typeface="微软雅黑" pitchFamily="34" charset="-122"/>
                  <a:ea typeface="微软雅黑" pitchFamily="34" charset="-122"/>
                </a:rPr>
                <a:t>营销序列</a:t>
              </a:r>
              <a:endParaRPr lang="zh-CN" altLang="en-US" sz="1200" b="1" dirty="0">
                <a:solidFill>
                  <a:schemeClr val="bg1"/>
                </a:solidFill>
                <a:latin typeface="微软雅黑" pitchFamily="34" charset="-122"/>
                <a:ea typeface="微软雅黑" pitchFamily="34" charset="-122"/>
              </a:endParaRPr>
            </a:p>
          </p:txBody>
        </p:sp>
        <p:sp>
          <p:nvSpPr>
            <p:cNvPr id="29" name="矩形 28"/>
            <p:cNvSpPr/>
            <p:nvPr/>
          </p:nvSpPr>
          <p:spPr>
            <a:xfrm>
              <a:off x="5148064" y="4556286"/>
              <a:ext cx="936104" cy="164666"/>
            </a:xfrm>
            <a:prstGeom prst="rect">
              <a:avLst/>
            </a:prstGeom>
            <a:solidFill>
              <a:srgbClr val="00889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smtClean="0">
                  <a:solidFill>
                    <a:schemeClr val="bg1"/>
                  </a:solidFill>
                  <a:latin typeface="微软雅黑" pitchFamily="34" charset="-122"/>
                  <a:ea typeface="微软雅黑" pitchFamily="34" charset="-122"/>
                </a:rPr>
                <a:t>品质序列</a:t>
              </a:r>
              <a:endParaRPr lang="zh-CN" altLang="en-US" sz="1200" b="1" dirty="0">
                <a:solidFill>
                  <a:schemeClr val="bg1"/>
                </a:solidFill>
                <a:latin typeface="微软雅黑" pitchFamily="34" charset="-122"/>
                <a:ea typeface="微软雅黑" pitchFamily="34" charset="-122"/>
              </a:endParaRPr>
            </a:p>
          </p:txBody>
        </p:sp>
        <p:sp>
          <p:nvSpPr>
            <p:cNvPr id="30" name="矩形 29"/>
            <p:cNvSpPr/>
            <p:nvPr/>
          </p:nvSpPr>
          <p:spPr>
            <a:xfrm>
              <a:off x="6660232" y="4556286"/>
              <a:ext cx="864096" cy="164666"/>
            </a:xfrm>
            <a:prstGeom prst="rect">
              <a:avLst/>
            </a:prstGeom>
            <a:solidFill>
              <a:srgbClr val="00889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smtClean="0">
                  <a:solidFill>
                    <a:schemeClr val="bg1"/>
                  </a:solidFill>
                  <a:latin typeface="微软雅黑" pitchFamily="34" charset="-122"/>
                  <a:ea typeface="微软雅黑" pitchFamily="34" charset="-122"/>
                </a:rPr>
                <a:t>制造序列</a:t>
              </a:r>
              <a:endParaRPr lang="zh-CN" altLang="en-US" sz="1200" b="1" dirty="0">
                <a:solidFill>
                  <a:schemeClr val="bg1"/>
                </a:solidFill>
                <a:latin typeface="微软雅黑" pitchFamily="34" charset="-122"/>
                <a:ea typeface="微软雅黑" pitchFamily="34" charset="-122"/>
              </a:endParaRPr>
            </a:p>
          </p:txBody>
        </p:sp>
        <p:sp>
          <p:nvSpPr>
            <p:cNvPr id="31" name="梯形 30"/>
            <p:cNvSpPr/>
            <p:nvPr/>
          </p:nvSpPr>
          <p:spPr>
            <a:xfrm>
              <a:off x="1004888" y="4898856"/>
              <a:ext cx="6879480" cy="288032"/>
            </a:xfrm>
            <a:prstGeom prst="trapezoid">
              <a:avLst/>
            </a:prstGeom>
            <a:solidFill>
              <a:srgbClr val="00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微软雅黑" pitchFamily="34" charset="-122"/>
                  <a:ea typeface="微软雅黑" pitchFamily="34" charset="-122"/>
                </a:rPr>
                <a:t>家业生</a:t>
              </a:r>
              <a:endParaRPr lang="zh-CN" altLang="en-US" dirty="0">
                <a:latin typeface="微软雅黑" pitchFamily="34" charset="-122"/>
                <a:ea typeface="微软雅黑" pitchFamily="34" charset="-122"/>
              </a:endParaRPr>
            </a:p>
          </p:txBody>
        </p:sp>
        <p:sp>
          <p:nvSpPr>
            <p:cNvPr id="32" name="矩形 31"/>
            <p:cNvSpPr/>
            <p:nvPr/>
          </p:nvSpPr>
          <p:spPr>
            <a:xfrm>
              <a:off x="2915816" y="3355206"/>
              <a:ext cx="1008112" cy="183530"/>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初级工程师</a:t>
              </a:r>
              <a:endParaRPr lang="zh-CN" altLang="en-US" sz="1200" dirty="0">
                <a:solidFill>
                  <a:schemeClr val="tx1"/>
                </a:solidFill>
                <a:latin typeface="微软雅黑" pitchFamily="34" charset="-122"/>
                <a:ea typeface="微软雅黑" pitchFamily="34" charset="-122"/>
              </a:endParaRPr>
            </a:p>
          </p:txBody>
        </p:sp>
        <p:sp>
          <p:nvSpPr>
            <p:cNvPr id="33" name="矩形 32"/>
            <p:cNvSpPr/>
            <p:nvPr/>
          </p:nvSpPr>
          <p:spPr>
            <a:xfrm>
              <a:off x="2915816" y="3085207"/>
              <a:ext cx="1008112" cy="174098"/>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中工程师</a:t>
              </a:r>
              <a:endParaRPr lang="zh-CN" altLang="en-US" sz="1200" dirty="0">
                <a:solidFill>
                  <a:schemeClr val="tx1"/>
                </a:solidFill>
                <a:latin typeface="微软雅黑" pitchFamily="34" charset="-122"/>
                <a:ea typeface="微软雅黑" pitchFamily="34" charset="-122"/>
              </a:endParaRPr>
            </a:p>
          </p:txBody>
        </p:sp>
        <p:sp>
          <p:nvSpPr>
            <p:cNvPr id="34" name="矩形 33"/>
            <p:cNvSpPr/>
            <p:nvPr/>
          </p:nvSpPr>
          <p:spPr>
            <a:xfrm>
              <a:off x="2915816" y="2812529"/>
              <a:ext cx="1008112" cy="184423"/>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微软雅黑" pitchFamily="34" charset="-122"/>
                  <a:ea typeface="微软雅黑" pitchFamily="34" charset="-122"/>
                </a:rPr>
                <a:t>高级</a:t>
              </a:r>
              <a:r>
                <a:rPr lang="zh-CN" altLang="en-US" sz="1200" dirty="0" smtClean="0">
                  <a:solidFill>
                    <a:schemeClr val="tx1"/>
                  </a:solidFill>
                  <a:latin typeface="微软雅黑" pitchFamily="34" charset="-122"/>
                  <a:ea typeface="微软雅黑" pitchFamily="34" charset="-122"/>
                </a:rPr>
                <a:t>工程师</a:t>
              </a:r>
              <a:endParaRPr lang="zh-CN" altLang="en-US" sz="1200" dirty="0">
                <a:solidFill>
                  <a:schemeClr val="tx1"/>
                </a:solidFill>
                <a:latin typeface="微软雅黑" pitchFamily="34" charset="-122"/>
                <a:ea typeface="微软雅黑" pitchFamily="34" charset="-122"/>
              </a:endParaRPr>
            </a:p>
          </p:txBody>
        </p:sp>
        <p:sp>
          <p:nvSpPr>
            <p:cNvPr id="35" name="矩形 34"/>
            <p:cNvSpPr/>
            <p:nvPr/>
          </p:nvSpPr>
          <p:spPr>
            <a:xfrm>
              <a:off x="2915816" y="2364235"/>
              <a:ext cx="1008112" cy="370730"/>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资深工程师</a:t>
              </a:r>
              <a:endParaRPr lang="zh-CN" altLang="en-US" sz="1200" dirty="0">
                <a:solidFill>
                  <a:schemeClr val="tx1"/>
                </a:solidFill>
                <a:latin typeface="微软雅黑" pitchFamily="34" charset="-122"/>
                <a:ea typeface="微软雅黑" pitchFamily="34" charset="-122"/>
              </a:endParaRPr>
            </a:p>
          </p:txBody>
        </p:sp>
        <p:sp>
          <p:nvSpPr>
            <p:cNvPr id="36" name="矩形 35"/>
            <p:cNvSpPr/>
            <p:nvPr/>
          </p:nvSpPr>
          <p:spPr>
            <a:xfrm>
              <a:off x="4067944" y="4120752"/>
              <a:ext cx="913718" cy="242565"/>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业务助理</a:t>
              </a:r>
              <a:endParaRPr lang="zh-CN" altLang="en-US" sz="1200" dirty="0">
                <a:solidFill>
                  <a:schemeClr val="tx1"/>
                </a:solidFill>
                <a:latin typeface="微软雅黑" pitchFamily="34" charset="-122"/>
                <a:ea typeface="微软雅黑" pitchFamily="34" charset="-122"/>
              </a:endParaRPr>
            </a:p>
          </p:txBody>
        </p:sp>
        <p:sp>
          <p:nvSpPr>
            <p:cNvPr id="37" name="矩形 36"/>
            <p:cNvSpPr/>
            <p:nvPr/>
          </p:nvSpPr>
          <p:spPr>
            <a:xfrm>
              <a:off x="4067944" y="3779638"/>
              <a:ext cx="913718" cy="242565"/>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业务员</a:t>
              </a:r>
              <a:endParaRPr lang="zh-CN" altLang="en-US" sz="1200" dirty="0">
                <a:solidFill>
                  <a:schemeClr val="tx1"/>
                </a:solidFill>
                <a:latin typeface="微软雅黑" pitchFamily="34" charset="-122"/>
                <a:ea typeface="微软雅黑" pitchFamily="34" charset="-122"/>
              </a:endParaRPr>
            </a:p>
          </p:txBody>
        </p:sp>
        <p:sp>
          <p:nvSpPr>
            <p:cNvPr id="38" name="矩形 37"/>
            <p:cNvSpPr/>
            <p:nvPr/>
          </p:nvSpPr>
          <p:spPr>
            <a:xfrm>
              <a:off x="4067944" y="3094639"/>
              <a:ext cx="913718" cy="503069"/>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业务经理</a:t>
              </a:r>
              <a:endParaRPr lang="zh-CN" altLang="en-US" sz="1200" dirty="0">
                <a:solidFill>
                  <a:schemeClr val="tx1"/>
                </a:solidFill>
                <a:latin typeface="微软雅黑" pitchFamily="34" charset="-122"/>
                <a:ea typeface="微软雅黑" pitchFamily="34" charset="-122"/>
              </a:endParaRPr>
            </a:p>
          </p:txBody>
        </p:sp>
        <p:sp>
          <p:nvSpPr>
            <p:cNvPr id="39" name="矩形 38"/>
            <p:cNvSpPr/>
            <p:nvPr/>
          </p:nvSpPr>
          <p:spPr>
            <a:xfrm>
              <a:off x="4067944" y="2708920"/>
              <a:ext cx="913718" cy="298357"/>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高级经理</a:t>
              </a:r>
              <a:endParaRPr lang="zh-CN" altLang="en-US" sz="1200" dirty="0">
                <a:solidFill>
                  <a:schemeClr val="tx1"/>
                </a:solidFill>
                <a:latin typeface="微软雅黑" pitchFamily="34" charset="-122"/>
                <a:ea typeface="微软雅黑" pitchFamily="34" charset="-122"/>
              </a:endParaRPr>
            </a:p>
          </p:txBody>
        </p:sp>
        <p:sp>
          <p:nvSpPr>
            <p:cNvPr id="40" name="矩形 39"/>
            <p:cNvSpPr/>
            <p:nvPr/>
          </p:nvSpPr>
          <p:spPr>
            <a:xfrm>
              <a:off x="4067944" y="2348880"/>
              <a:ext cx="913718" cy="298357"/>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副总经理</a:t>
              </a:r>
              <a:endParaRPr lang="zh-CN" altLang="en-US" sz="1200" dirty="0">
                <a:solidFill>
                  <a:schemeClr val="tx1"/>
                </a:solidFill>
                <a:latin typeface="微软雅黑" pitchFamily="34" charset="-122"/>
                <a:ea typeface="微软雅黑" pitchFamily="34" charset="-122"/>
              </a:endParaRPr>
            </a:p>
          </p:txBody>
        </p:sp>
        <p:sp>
          <p:nvSpPr>
            <p:cNvPr id="41" name="矩形 40"/>
            <p:cNvSpPr/>
            <p:nvPr/>
          </p:nvSpPr>
          <p:spPr>
            <a:xfrm>
              <a:off x="5098442" y="4022204"/>
              <a:ext cx="985726" cy="342900"/>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质检员</a:t>
              </a:r>
              <a:endParaRPr lang="zh-CN" altLang="en-US" sz="1200" dirty="0">
                <a:solidFill>
                  <a:schemeClr val="tx1"/>
                </a:solidFill>
                <a:latin typeface="微软雅黑" pitchFamily="34" charset="-122"/>
                <a:ea typeface="微软雅黑" pitchFamily="34" charset="-122"/>
              </a:endParaRPr>
            </a:p>
          </p:txBody>
        </p:sp>
        <p:sp>
          <p:nvSpPr>
            <p:cNvPr id="42" name="矩形 41"/>
            <p:cNvSpPr/>
            <p:nvPr/>
          </p:nvSpPr>
          <p:spPr>
            <a:xfrm>
              <a:off x="5098442" y="3645025"/>
              <a:ext cx="985726" cy="178602"/>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质检组长</a:t>
              </a:r>
              <a:endParaRPr lang="zh-CN" altLang="en-US" sz="1200" dirty="0">
                <a:solidFill>
                  <a:schemeClr val="tx1"/>
                </a:solidFill>
                <a:latin typeface="微软雅黑" pitchFamily="34" charset="-122"/>
                <a:ea typeface="微软雅黑" pitchFamily="34" charset="-122"/>
              </a:endParaRPr>
            </a:p>
          </p:txBody>
        </p:sp>
        <p:sp>
          <p:nvSpPr>
            <p:cNvPr id="43" name="矩形 42"/>
            <p:cNvSpPr/>
            <p:nvPr/>
          </p:nvSpPr>
          <p:spPr>
            <a:xfrm>
              <a:off x="5098442" y="3374070"/>
              <a:ext cx="985726" cy="164666"/>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质检线长</a:t>
              </a:r>
              <a:endParaRPr lang="zh-CN" altLang="en-US" sz="1200" dirty="0">
                <a:solidFill>
                  <a:schemeClr val="tx1"/>
                </a:solidFill>
                <a:latin typeface="微软雅黑" pitchFamily="34" charset="-122"/>
                <a:ea typeface="微软雅黑" pitchFamily="34" charset="-122"/>
              </a:endParaRPr>
            </a:p>
          </p:txBody>
        </p:sp>
        <p:sp>
          <p:nvSpPr>
            <p:cNvPr id="44" name="矩形 43"/>
            <p:cNvSpPr/>
            <p:nvPr/>
          </p:nvSpPr>
          <p:spPr>
            <a:xfrm>
              <a:off x="5098442" y="2364236"/>
              <a:ext cx="985726" cy="643042"/>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质检副经理</a:t>
              </a:r>
              <a:endParaRPr lang="zh-CN" altLang="en-US" sz="1200" dirty="0">
                <a:solidFill>
                  <a:schemeClr val="tx1"/>
                </a:solidFill>
                <a:latin typeface="微软雅黑" pitchFamily="34" charset="-122"/>
                <a:ea typeface="微软雅黑" pitchFamily="34" charset="-122"/>
              </a:endParaRPr>
            </a:p>
          </p:txBody>
        </p:sp>
        <p:sp>
          <p:nvSpPr>
            <p:cNvPr id="45" name="矩形 44"/>
            <p:cNvSpPr/>
            <p:nvPr/>
          </p:nvSpPr>
          <p:spPr>
            <a:xfrm>
              <a:off x="5098442" y="3077809"/>
              <a:ext cx="985726" cy="164666"/>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质检主管</a:t>
              </a:r>
              <a:endParaRPr lang="zh-CN" altLang="en-US" sz="1200" dirty="0">
                <a:solidFill>
                  <a:schemeClr val="tx1"/>
                </a:solidFill>
                <a:latin typeface="微软雅黑" pitchFamily="34" charset="-122"/>
                <a:ea typeface="微软雅黑" pitchFamily="34" charset="-122"/>
              </a:endParaRPr>
            </a:p>
          </p:txBody>
        </p:sp>
        <p:sp>
          <p:nvSpPr>
            <p:cNvPr id="46" name="矩形 45"/>
            <p:cNvSpPr/>
            <p:nvPr/>
          </p:nvSpPr>
          <p:spPr>
            <a:xfrm>
              <a:off x="6660232" y="3609020"/>
              <a:ext cx="913718" cy="754297"/>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微软雅黑" pitchFamily="34" charset="-122"/>
                  <a:ea typeface="微软雅黑" pitchFamily="34" charset="-122"/>
                </a:rPr>
                <a:t>班组长</a:t>
              </a:r>
            </a:p>
          </p:txBody>
        </p:sp>
        <p:sp>
          <p:nvSpPr>
            <p:cNvPr id="47" name="矩形 46"/>
            <p:cNvSpPr/>
            <p:nvPr/>
          </p:nvSpPr>
          <p:spPr>
            <a:xfrm>
              <a:off x="6660232" y="3259305"/>
              <a:ext cx="913718" cy="229957"/>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主管</a:t>
              </a:r>
              <a:endParaRPr lang="zh-CN" altLang="en-US" sz="1200" dirty="0">
                <a:solidFill>
                  <a:schemeClr val="tx1"/>
                </a:solidFill>
                <a:latin typeface="微软雅黑" pitchFamily="34" charset="-122"/>
                <a:ea typeface="微软雅黑" pitchFamily="34" charset="-122"/>
              </a:endParaRPr>
            </a:p>
          </p:txBody>
        </p:sp>
        <p:sp>
          <p:nvSpPr>
            <p:cNvPr id="48" name="矩形 47"/>
            <p:cNvSpPr/>
            <p:nvPr/>
          </p:nvSpPr>
          <p:spPr>
            <a:xfrm>
              <a:off x="6660232" y="2970228"/>
              <a:ext cx="913718" cy="229957"/>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车间主任</a:t>
              </a:r>
              <a:endParaRPr lang="zh-CN" altLang="en-US" sz="1200" dirty="0">
                <a:solidFill>
                  <a:schemeClr val="tx1"/>
                </a:solidFill>
                <a:latin typeface="微软雅黑" pitchFamily="34" charset="-122"/>
                <a:ea typeface="微软雅黑" pitchFamily="34" charset="-122"/>
              </a:endParaRPr>
            </a:p>
          </p:txBody>
        </p:sp>
        <p:sp>
          <p:nvSpPr>
            <p:cNvPr id="49" name="矩形 48"/>
            <p:cNvSpPr/>
            <p:nvPr/>
          </p:nvSpPr>
          <p:spPr>
            <a:xfrm>
              <a:off x="6660232" y="2383079"/>
              <a:ext cx="913718" cy="475019"/>
            </a:xfrm>
            <a:prstGeom prst="rect">
              <a:avLst/>
            </a:prstGeom>
            <a:solidFill>
              <a:srgbClr val="DDDDDD"/>
            </a:solidFill>
            <a:ln w="19050">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itchFamily="34" charset="-122"/>
                  <a:ea typeface="微软雅黑" pitchFamily="34" charset="-122"/>
                </a:rPr>
                <a:t>厂长助理</a:t>
              </a:r>
              <a:endParaRPr lang="zh-CN" altLang="en-US" sz="1200" dirty="0">
                <a:solidFill>
                  <a:schemeClr val="tx1"/>
                </a:solidFill>
                <a:latin typeface="微软雅黑" pitchFamily="34" charset="-122"/>
                <a:ea typeface="微软雅黑" pitchFamily="34" charset="-122"/>
              </a:endParaRPr>
            </a:p>
          </p:txBody>
        </p:sp>
        <p:cxnSp>
          <p:nvCxnSpPr>
            <p:cNvPr id="50" name="直接箭头连接符 49"/>
            <p:cNvCxnSpPr/>
            <p:nvPr/>
          </p:nvCxnSpPr>
          <p:spPr>
            <a:xfrm flipV="1">
              <a:off x="1932515" y="4701902"/>
              <a:ext cx="0" cy="177904"/>
            </a:xfrm>
            <a:prstGeom prst="straightConnector1">
              <a:avLst/>
            </a:prstGeom>
            <a:ln w="381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3409287" y="4701902"/>
              <a:ext cx="0" cy="177904"/>
            </a:xfrm>
            <a:prstGeom prst="straightConnector1">
              <a:avLst/>
            </a:prstGeom>
            <a:ln w="381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flipV="1">
              <a:off x="4444628" y="4701902"/>
              <a:ext cx="0" cy="177904"/>
            </a:xfrm>
            <a:prstGeom prst="straightConnector1">
              <a:avLst/>
            </a:prstGeom>
            <a:ln w="381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flipV="1">
              <a:off x="5583994" y="4701902"/>
              <a:ext cx="0" cy="177904"/>
            </a:xfrm>
            <a:prstGeom prst="straightConnector1">
              <a:avLst/>
            </a:prstGeom>
            <a:ln w="381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flipV="1">
              <a:off x="7056524" y="4701902"/>
              <a:ext cx="0" cy="177904"/>
            </a:xfrm>
            <a:prstGeom prst="straightConnector1">
              <a:avLst/>
            </a:prstGeom>
            <a:ln w="381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63008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36</a:t>
            </a:fld>
            <a:endParaRPr lang="zh-CN" altLang="en-US"/>
          </a:p>
        </p:txBody>
      </p:sp>
      <p:grpSp>
        <p:nvGrpSpPr>
          <p:cNvPr id="20" name="组合 19"/>
          <p:cNvGrpSpPr>
            <a:grpSpLocks/>
          </p:cNvGrpSpPr>
          <p:nvPr/>
        </p:nvGrpSpPr>
        <p:grpSpPr bwMode="auto">
          <a:xfrm>
            <a:off x="1679277" y="2276872"/>
            <a:ext cx="6061075" cy="2921000"/>
            <a:chOff x="1479177" y="2163763"/>
            <a:chExt cx="6061075" cy="2921000"/>
          </a:xfrm>
        </p:grpSpPr>
        <p:sp>
          <p:nvSpPr>
            <p:cNvPr id="21" name="任意多边形 20"/>
            <p:cNvSpPr/>
            <p:nvPr/>
          </p:nvSpPr>
          <p:spPr>
            <a:xfrm>
              <a:off x="147917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一</a:t>
              </a:r>
              <a:endParaRPr lang="zh-CN" altLang="en-US" sz="2600" b="1" dirty="0">
                <a:solidFill>
                  <a:schemeClr val="bg1">
                    <a:lumMod val="85000"/>
                  </a:schemeClr>
                </a:solidFill>
                <a:latin typeface="微软雅黑" pitchFamily="34" charset="-122"/>
                <a:ea typeface="微软雅黑" pitchFamily="34" charset="-122"/>
              </a:endParaRPr>
            </a:p>
          </p:txBody>
        </p:sp>
        <p:sp>
          <p:nvSpPr>
            <p:cNvPr id="22" name="任意多边形 21"/>
            <p:cNvSpPr/>
            <p:nvPr/>
          </p:nvSpPr>
          <p:spPr>
            <a:xfrm>
              <a:off x="2471365"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二</a:t>
              </a:r>
              <a:endParaRPr lang="zh-CN" altLang="en-US" sz="2600" b="1" dirty="0">
                <a:solidFill>
                  <a:schemeClr val="bg1">
                    <a:lumMod val="85000"/>
                  </a:schemeClr>
                </a:solidFill>
                <a:latin typeface="微软雅黑" pitchFamily="34" charset="-122"/>
                <a:ea typeface="微软雅黑" pitchFamily="34" charset="-122"/>
              </a:endParaRPr>
            </a:p>
          </p:txBody>
        </p:sp>
        <p:sp>
          <p:nvSpPr>
            <p:cNvPr id="23" name="任意多边形 22"/>
            <p:cNvSpPr/>
            <p:nvPr/>
          </p:nvSpPr>
          <p:spPr>
            <a:xfrm>
              <a:off x="3461965" y="2163763"/>
              <a:ext cx="1103312"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三</a:t>
              </a:r>
              <a:endParaRPr lang="zh-CN" altLang="en-US" sz="2600" b="1" dirty="0">
                <a:solidFill>
                  <a:schemeClr val="bg1">
                    <a:lumMod val="85000"/>
                  </a:schemeClr>
                </a:solidFill>
                <a:latin typeface="微软雅黑" pitchFamily="34" charset="-122"/>
                <a:ea typeface="微软雅黑" pitchFamily="34" charset="-122"/>
              </a:endParaRPr>
            </a:p>
          </p:txBody>
        </p:sp>
        <p:sp>
          <p:nvSpPr>
            <p:cNvPr id="24" name="任意多边形 23"/>
            <p:cNvSpPr/>
            <p:nvPr/>
          </p:nvSpPr>
          <p:spPr>
            <a:xfrm>
              <a:off x="4454152"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solidFill>
                    <a:schemeClr val="bg1">
                      <a:lumMod val="85000"/>
                    </a:schemeClr>
                  </a:solidFill>
                  <a:latin typeface="微软雅黑" pitchFamily="34" charset="-122"/>
                  <a:ea typeface="微软雅黑" pitchFamily="34" charset="-122"/>
                </a:rPr>
                <a:t>四</a:t>
              </a:r>
              <a:endParaRPr lang="zh-CN" altLang="en-US" sz="2600" b="1" dirty="0">
                <a:solidFill>
                  <a:schemeClr val="bg1">
                    <a:lumMod val="85000"/>
                  </a:schemeClr>
                </a:solidFill>
                <a:latin typeface="微软雅黑" pitchFamily="34" charset="-122"/>
                <a:ea typeface="微软雅黑" pitchFamily="34" charset="-122"/>
              </a:endParaRPr>
            </a:p>
          </p:txBody>
        </p:sp>
        <p:sp>
          <p:nvSpPr>
            <p:cNvPr id="25" name="任意多边形 24"/>
            <p:cNvSpPr/>
            <p:nvPr/>
          </p:nvSpPr>
          <p:spPr>
            <a:xfrm>
              <a:off x="5446340"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a:solidFill>
              <a:schemeClr val="bg1">
                <a:lumMod val="75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pPr>
              <a:r>
                <a:rPr lang="zh-CN" altLang="en-US" sz="2600" b="1" dirty="0">
                  <a:solidFill>
                    <a:schemeClr val="bg1">
                      <a:lumMod val="85000"/>
                    </a:schemeClr>
                  </a:solidFill>
                  <a:latin typeface="微软雅黑" pitchFamily="34" charset="-122"/>
                  <a:ea typeface="微软雅黑" pitchFamily="34" charset="-122"/>
                </a:rPr>
                <a:t>五</a:t>
              </a:r>
            </a:p>
          </p:txBody>
        </p:sp>
        <p:sp>
          <p:nvSpPr>
            <p:cNvPr id="26" name="任意多边形 25"/>
            <p:cNvSpPr/>
            <p:nvPr/>
          </p:nvSpPr>
          <p:spPr>
            <a:xfrm>
              <a:off x="6438527" y="2163763"/>
              <a:ext cx="1101725" cy="441325"/>
            </a:xfrm>
            <a:custGeom>
              <a:avLst/>
              <a:gdLst>
                <a:gd name="connsiteX0" fmla="*/ 0 w 1101984"/>
                <a:gd name="connsiteY0" fmla="*/ 0 h 440793"/>
                <a:gd name="connsiteX1" fmla="*/ 881588 w 1101984"/>
                <a:gd name="connsiteY1" fmla="*/ 0 h 440793"/>
                <a:gd name="connsiteX2" fmla="*/ 1101984 w 1101984"/>
                <a:gd name="connsiteY2" fmla="*/ 220397 h 440793"/>
                <a:gd name="connsiteX3" fmla="*/ 881588 w 1101984"/>
                <a:gd name="connsiteY3" fmla="*/ 440793 h 440793"/>
                <a:gd name="connsiteX4" fmla="*/ 0 w 1101984"/>
                <a:gd name="connsiteY4" fmla="*/ 440793 h 440793"/>
                <a:gd name="connsiteX5" fmla="*/ 220397 w 1101984"/>
                <a:gd name="connsiteY5" fmla="*/ 220397 h 440793"/>
                <a:gd name="connsiteX6" fmla="*/ 0 w 1101984"/>
                <a:gd name="connsiteY6" fmla="*/ 0 h 4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84" h="440793">
                  <a:moveTo>
                    <a:pt x="0" y="0"/>
                  </a:moveTo>
                  <a:lnTo>
                    <a:pt x="881588" y="0"/>
                  </a:lnTo>
                  <a:lnTo>
                    <a:pt x="1101984" y="220397"/>
                  </a:lnTo>
                  <a:lnTo>
                    <a:pt x="881588" y="440793"/>
                  </a:lnTo>
                  <a:lnTo>
                    <a:pt x="0" y="440793"/>
                  </a:lnTo>
                  <a:lnTo>
                    <a:pt x="220397" y="220397"/>
                  </a:lnTo>
                  <a:lnTo>
                    <a:pt x="0" y="0"/>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4410" tIns="34671" rIns="255067" bIns="34671" spcCol="1270" anchor="ctr"/>
            <a:lstStyle/>
            <a:p>
              <a:pPr algn="ctr" defTabSz="1155700">
                <a:lnSpc>
                  <a:spcPct val="90000"/>
                </a:lnSpc>
                <a:spcAft>
                  <a:spcPct val="35000"/>
                </a:spcAft>
                <a:defRPr/>
              </a:pPr>
              <a:r>
                <a:rPr lang="zh-CN" altLang="en-US" sz="2600" b="1" dirty="0" smtClean="0">
                  <a:latin typeface="微软雅黑" pitchFamily="34" charset="-122"/>
                  <a:ea typeface="微软雅黑" pitchFamily="34" charset="-122"/>
                </a:rPr>
                <a:t>六</a:t>
              </a:r>
              <a:endParaRPr lang="zh-CN" altLang="en-US" sz="2600" b="1" dirty="0">
                <a:latin typeface="微软雅黑" pitchFamily="34" charset="-122"/>
                <a:ea typeface="微软雅黑" pitchFamily="34" charset="-122"/>
              </a:endParaRPr>
            </a:p>
          </p:txBody>
        </p:sp>
        <p:sp>
          <p:nvSpPr>
            <p:cNvPr id="27" name="TextBox 8"/>
            <p:cNvSpPr txBox="1">
              <a:spLocks noChangeArrowheads="1"/>
            </p:cNvSpPr>
            <p:nvPr/>
          </p:nvSpPr>
          <p:spPr bwMode="auto">
            <a:xfrm>
              <a:off x="1710992"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smtClean="0">
                  <a:solidFill>
                    <a:schemeClr val="bg1">
                      <a:lumMod val="85000"/>
                    </a:schemeClr>
                  </a:solidFill>
                  <a:latin typeface="微软雅黑" pitchFamily="34" charset="-122"/>
                  <a:ea typeface="微软雅黑" pitchFamily="34" charset="-122"/>
                </a:rPr>
                <a:t>公司简介</a:t>
              </a:r>
              <a:endParaRPr lang="zh-CN" altLang="en-US" sz="2400" b="1" dirty="0">
                <a:solidFill>
                  <a:schemeClr val="bg1">
                    <a:lumMod val="85000"/>
                  </a:schemeClr>
                </a:solidFill>
                <a:latin typeface="微软雅黑" pitchFamily="34" charset="-122"/>
                <a:ea typeface="微软雅黑" pitchFamily="34" charset="-122"/>
              </a:endParaRPr>
            </a:p>
          </p:txBody>
        </p:sp>
        <p:sp>
          <p:nvSpPr>
            <p:cNvPr id="28" name="TextBox 12"/>
            <p:cNvSpPr txBox="1">
              <a:spLocks noChangeArrowheads="1"/>
            </p:cNvSpPr>
            <p:nvPr/>
          </p:nvSpPr>
          <p:spPr bwMode="auto">
            <a:xfrm>
              <a:off x="3782243"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招聘岗位</a:t>
              </a:r>
            </a:p>
          </p:txBody>
        </p:sp>
        <p:sp>
          <p:nvSpPr>
            <p:cNvPr id="29" name="TextBox 13"/>
            <p:cNvSpPr txBox="1">
              <a:spLocks noChangeArrowheads="1"/>
            </p:cNvSpPr>
            <p:nvPr/>
          </p:nvSpPr>
          <p:spPr bwMode="auto">
            <a:xfrm>
              <a:off x="4863330"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solidFill>
                    <a:schemeClr val="bg1">
                      <a:lumMod val="85000"/>
                    </a:schemeClr>
                  </a:solidFill>
                  <a:latin typeface="微软雅黑" pitchFamily="34" charset="-122"/>
                  <a:ea typeface="微软雅黑" pitchFamily="34" charset="-122"/>
                </a:rPr>
                <a:t>薪酬福利</a:t>
              </a:r>
            </a:p>
          </p:txBody>
        </p:sp>
        <p:sp>
          <p:nvSpPr>
            <p:cNvPr id="30" name="TextBox 14"/>
            <p:cNvSpPr txBox="1">
              <a:spLocks noChangeArrowheads="1"/>
            </p:cNvSpPr>
            <p:nvPr/>
          </p:nvSpPr>
          <p:spPr bwMode="auto">
            <a:xfrm>
              <a:off x="5798368"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defPPr>
                <a:defRPr lang="zh-CN"/>
              </a:defPPr>
              <a:lvl1pPr>
                <a:defRPr sz="2400" b="1">
                  <a:solidFill>
                    <a:schemeClr val="bg1">
                      <a:lumMod val="85000"/>
                    </a:schemeClr>
                  </a:solidFill>
                  <a:latin typeface="微软雅黑" pitchFamily="34" charset="-122"/>
                  <a:ea typeface="微软雅黑" pitchFamily="34" charset="-122"/>
                </a:defRPr>
              </a:lvl1pPr>
              <a:lvl2pPr marL="742950" indent="-285750" eaLnBrk="0" hangingPunct="0">
                <a:defRPr>
                  <a:latin typeface="Calibri" pitchFamily="34" charset="0"/>
                  <a:ea typeface="宋体" charset="-122"/>
                </a:defRPr>
              </a:lvl2pPr>
              <a:lvl3pPr marL="1143000" indent="-228600" eaLnBrk="0" hangingPunct="0">
                <a:defRPr>
                  <a:latin typeface="Calibri" pitchFamily="34" charset="0"/>
                  <a:ea typeface="宋体" charset="-122"/>
                </a:defRPr>
              </a:lvl3pPr>
              <a:lvl4pPr marL="1600200" indent="-228600" eaLnBrk="0" hangingPunct="0">
                <a:defRPr>
                  <a:latin typeface="Calibri" pitchFamily="34" charset="0"/>
                  <a:ea typeface="宋体" charset="-122"/>
                </a:defRPr>
              </a:lvl4pPr>
              <a:lvl5pPr marL="2057400" indent="-228600" eaLnBrk="0" hangingPunct="0">
                <a:defRPr>
                  <a:latin typeface="Calibri" pitchFamily="34" charset="0"/>
                  <a:ea typeface="宋体" charset="-122"/>
                </a:defRPr>
              </a:lvl5pPr>
              <a:lvl6pPr marL="2514600" indent="-228600" eaLnBrk="0" fontAlgn="base" hangingPunct="0">
                <a:spcBef>
                  <a:spcPct val="0"/>
                </a:spcBef>
                <a:spcAft>
                  <a:spcPct val="0"/>
                </a:spcAft>
                <a:defRPr>
                  <a:latin typeface="Calibri" pitchFamily="34" charset="0"/>
                  <a:ea typeface="宋体" charset="-122"/>
                </a:defRPr>
              </a:lvl6pPr>
              <a:lvl7pPr marL="2971800" indent="-228600" eaLnBrk="0" fontAlgn="base" hangingPunct="0">
                <a:spcBef>
                  <a:spcPct val="0"/>
                </a:spcBef>
                <a:spcAft>
                  <a:spcPct val="0"/>
                </a:spcAft>
                <a:defRPr>
                  <a:latin typeface="Calibri" pitchFamily="34" charset="0"/>
                  <a:ea typeface="宋体" charset="-122"/>
                </a:defRPr>
              </a:lvl7pPr>
              <a:lvl8pPr marL="3429000" indent="-228600" eaLnBrk="0" fontAlgn="base" hangingPunct="0">
                <a:spcBef>
                  <a:spcPct val="0"/>
                </a:spcBef>
                <a:spcAft>
                  <a:spcPct val="0"/>
                </a:spcAft>
                <a:defRPr>
                  <a:latin typeface="Calibri" pitchFamily="34" charset="0"/>
                  <a:ea typeface="宋体" charset="-122"/>
                </a:defRPr>
              </a:lvl8pPr>
              <a:lvl9pPr marL="3886200" indent="-228600" eaLnBrk="0" fontAlgn="base" hangingPunct="0">
                <a:spcBef>
                  <a:spcPct val="0"/>
                </a:spcBef>
                <a:spcAft>
                  <a:spcPct val="0"/>
                </a:spcAft>
                <a:defRPr>
                  <a:latin typeface="Calibri" pitchFamily="34" charset="0"/>
                  <a:ea typeface="宋体" charset="-122"/>
                </a:defRPr>
              </a:lvl9pPr>
            </a:lstStyle>
            <a:p>
              <a:r>
                <a:rPr lang="zh-CN" altLang="en-US" dirty="0"/>
                <a:t>职业发展</a:t>
              </a:r>
            </a:p>
          </p:txBody>
        </p:sp>
        <p:sp>
          <p:nvSpPr>
            <p:cNvPr id="31" name="TextBox 15"/>
            <p:cNvSpPr txBox="1">
              <a:spLocks noChangeArrowheads="1"/>
            </p:cNvSpPr>
            <p:nvPr/>
          </p:nvSpPr>
          <p:spPr bwMode="auto">
            <a:xfrm>
              <a:off x="6806430"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dirty="0">
                  <a:latin typeface="微软雅黑" pitchFamily="34" charset="-122"/>
                  <a:ea typeface="微软雅黑" pitchFamily="34" charset="-122"/>
                </a:rPr>
                <a:t>培训体系</a:t>
              </a:r>
            </a:p>
          </p:txBody>
        </p:sp>
        <p:sp>
          <p:nvSpPr>
            <p:cNvPr id="32" name="TextBox 8"/>
            <p:cNvSpPr txBox="1">
              <a:spLocks noChangeArrowheads="1"/>
            </p:cNvSpPr>
            <p:nvPr/>
          </p:nvSpPr>
          <p:spPr bwMode="auto">
            <a:xfrm>
              <a:off x="2702123" y="2852738"/>
              <a:ext cx="55399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400" b="1">
                  <a:solidFill>
                    <a:schemeClr val="bg1">
                      <a:lumMod val="85000"/>
                    </a:schemeClr>
                  </a:solidFill>
                  <a:latin typeface="微软雅黑" pitchFamily="34" charset="-122"/>
                  <a:ea typeface="微软雅黑" pitchFamily="34" charset="-122"/>
                </a:rPr>
                <a:t>产品介绍</a:t>
              </a:r>
            </a:p>
          </p:txBody>
        </p:sp>
      </p:grpSp>
    </p:spTree>
    <p:extLst>
      <p:ext uri="{BB962C8B-B14F-4D97-AF65-F5344CB8AC3E}">
        <p14:creationId xmlns:p14="http://schemas.microsoft.com/office/powerpoint/2010/main" val="189558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37</a:t>
            </a:fld>
            <a:endParaRPr lang="zh-CN" altLang="en-US"/>
          </a:p>
        </p:txBody>
      </p:sp>
      <p:pic>
        <p:nvPicPr>
          <p:cNvPr id="1026" name="Picture 2" descr="d:\users\zuobaiquan\appdata\roaming\360se6\User Data\temp\201207_themes_biguiyuan_images_training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7620000" cy="446722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39750" y="1124744"/>
            <a:ext cx="4572000" cy="646331"/>
          </a:xfrm>
          <a:prstGeom prst="rect">
            <a:avLst/>
          </a:prstGeom>
        </p:spPr>
        <p:txBody>
          <a:bodyPr>
            <a:spAutoFit/>
          </a:bodyPr>
          <a:lstStyle/>
          <a:p>
            <a:r>
              <a:rPr lang="zh-CN" altLang="en-US" b="1" dirty="0" smtClean="0">
                <a:solidFill>
                  <a:srgbClr val="FF0000"/>
                </a:solidFill>
                <a:latin typeface="微软雅黑" panose="020B0503020204020204" pitchFamily="34" charset="-122"/>
                <a:ea typeface="微软雅黑" panose="020B0503020204020204" pitchFamily="34" charset="-122"/>
              </a:rPr>
              <a:t>集团“碧业生” </a:t>
            </a:r>
            <a:r>
              <a:rPr lang="zh-CN" altLang="en-US" b="1" dirty="0">
                <a:solidFill>
                  <a:srgbClr val="FF0000"/>
                </a:solidFill>
                <a:latin typeface="微软雅黑" panose="020B0503020204020204" pitchFamily="34" charset="-122"/>
                <a:ea typeface="微软雅黑" panose="020B0503020204020204" pitchFamily="34" charset="-122"/>
              </a:rPr>
              <a:t>培养体系</a:t>
            </a:r>
          </a:p>
          <a:p>
            <a:r>
              <a:rPr lang="zh-CN" altLang="en-US" b="1" dirty="0">
                <a:latin typeface="微软雅黑" panose="020B0503020204020204" pitchFamily="34" charset="-122"/>
                <a:ea typeface="微软雅黑" panose="020B0503020204020204" pitchFamily="34" charset="-122"/>
              </a:rPr>
              <a:t>四位一体的培养模式，助力碧业生健康成长！</a:t>
            </a:r>
          </a:p>
        </p:txBody>
      </p:sp>
    </p:spTree>
    <p:extLst>
      <p:ext uri="{BB962C8B-B14F-4D97-AF65-F5344CB8AC3E}">
        <p14:creationId xmlns:p14="http://schemas.microsoft.com/office/powerpoint/2010/main" val="24516188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38</a:t>
            </a:fld>
            <a:endParaRPr lang="zh-CN" altLang="en-US"/>
          </a:p>
        </p:txBody>
      </p:sp>
      <p:pic>
        <p:nvPicPr>
          <p:cNvPr id="2050" name="Picture 2" descr="d:\users\zuobaiquan\appdata\roaming\360se6\User Data\temp\201207_themes_biguiyuan_images_training022.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374" y="1988840"/>
            <a:ext cx="8272492" cy="453953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39750" y="1196752"/>
            <a:ext cx="4572000" cy="646331"/>
          </a:xfrm>
          <a:prstGeom prst="rect">
            <a:avLst/>
          </a:prstGeom>
        </p:spPr>
        <p:txBody>
          <a:bodyPr>
            <a:spAutoFit/>
          </a:bodyPr>
          <a:lstStyle/>
          <a:p>
            <a:r>
              <a:rPr lang="zh-CN" altLang="en-US" b="1" dirty="0" smtClean="0">
                <a:solidFill>
                  <a:srgbClr val="FF0000"/>
                </a:solidFill>
                <a:latin typeface="微软雅黑" panose="020B0503020204020204" pitchFamily="34" charset="-122"/>
                <a:ea typeface="微软雅黑" panose="020B0503020204020204" pitchFamily="34" charset="-122"/>
              </a:rPr>
              <a:t>碧桂园集团全面</a:t>
            </a:r>
            <a:r>
              <a:rPr lang="zh-CN" altLang="en-US" b="1" dirty="0">
                <a:solidFill>
                  <a:srgbClr val="FF0000"/>
                </a:solidFill>
                <a:latin typeface="微软雅黑" panose="020B0503020204020204" pitchFamily="34" charset="-122"/>
                <a:ea typeface="微软雅黑" panose="020B0503020204020204" pitchFamily="34" charset="-122"/>
              </a:rPr>
              <a:t>的培养机制</a:t>
            </a:r>
          </a:p>
          <a:p>
            <a:r>
              <a:rPr lang="zh-CN" altLang="en-US" b="1" dirty="0">
                <a:latin typeface="微软雅黑" panose="020B0503020204020204" pitchFamily="34" charset="-122"/>
                <a:ea typeface="微软雅黑" panose="020B0503020204020204" pitchFamily="34" charset="-122"/>
              </a:rPr>
              <a:t>打造房地产行业职业经理人的黄埔军校！</a:t>
            </a:r>
          </a:p>
        </p:txBody>
      </p:sp>
    </p:spTree>
    <p:extLst>
      <p:ext uri="{BB962C8B-B14F-4D97-AF65-F5344CB8AC3E}">
        <p14:creationId xmlns:p14="http://schemas.microsoft.com/office/powerpoint/2010/main" val="342965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39</a:t>
            </a:fld>
            <a:endParaRPr lang="zh-CN" altLang="en-US"/>
          </a:p>
        </p:txBody>
      </p:sp>
      <p:pic>
        <p:nvPicPr>
          <p:cNvPr id="3074" name="Picture 2" descr="d:\users\zuobaiquan\appdata\roaming\360se6\User Data\temp\201207_themes_biguiyuan_images_grow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379663"/>
            <a:ext cx="7620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39750" y="1484784"/>
            <a:ext cx="4572000" cy="646331"/>
          </a:xfrm>
          <a:prstGeom prst="rect">
            <a:avLst/>
          </a:prstGeom>
        </p:spPr>
        <p:txBody>
          <a:bodyPr>
            <a:spAutoFit/>
          </a:bodyPr>
          <a:lstStyle/>
          <a:p>
            <a:r>
              <a:rPr lang="zh-CN" altLang="en-US" b="1" dirty="0" smtClean="0">
                <a:solidFill>
                  <a:srgbClr val="FF0000"/>
                </a:solidFill>
                <a:latin typeface="微软雅黑" panose="020B0503020204020204" pitchFamily="34" charset="-122"/>
                <a:ea typeface="微软雅黑" panose="020B0503020204020204" pitchFamily="34" charset="-122"/>
              </a:rPr>
              <a:t>碧桂园“碧业生” </a:t>
            </a:r>
            <a:r>
              <a:rPr lang="zh-CN" altLang="en-US" b="1" dirty="0">
                <a:solidFill>
                  <a:srgbClr val="FF0000"/>
                </a:solidFill>
                <a:latin typeface="微软雅黑" panose="020B0503020204020204" pitchFamily="34" charset="-122"/>
                <a:ea typeface="微软雅黑" panose="020B0503020204020204" pitchFamily="34" charset="-122"/>
              </a:rPr>
              <a:t>成长路径</a:t>
            </a:r>
          </a:p>
          <a:p>
            <a:r>
              <a:rPr lang="zh-CN" altLang="en-US" b="1" dirty="0">
                <a:latin typeface="微软雅黑" panose="020B0503020204020204" pitchFamily="34" charset="-122"/>
                <a:ea typeface="微软雅黑" panose="020B0503020204020204" pitchFamily="34" charset="-122"/>
              </a:rPr>
              <a:t>人才成长的第一责任人，是自己！</a:t>
            </a:r>
          </a:p>
        </p:txBody>
      </p:sp>
    </p:spTree>
    <p:extLst>
      <p:ext uri="{BB962C8B-B14F-4D97-AF65-F5344CB8AC3E}">
        <p14:creationId xmlns:p14="http://schemas.microsoft.com/office/powerpoint/2010/main" val="1281848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4</a:t>
            </a:fld>
            <a:endParaRPr lang="zh-CN" altLang="en-US"/>
          </a:p>
        </p:txBody>
      </p:sp>
      <p:sp>
        <p:nvSpPr>
          <p:cNvPr id="3" name="矩形 2"/>
          <p:cNvSpPr/>
          <p:nvPr/>
        </p:nvSpPr>
        <p:spPr>
          <a:xfrm>
            <a:off x="611560" y="980728"/>
            <a:ext cx="2160240" cy="432048"/>
          </a:xfrm>
          <a:prstGeom prst="rect">
            <a:avLst/>
          </a:prstGeom>
          <a:solidFill>
            <a:srgbClr val="B89D50"/>
          </a:solidFill>
          <a:ln>
            <a:solidFill>
              <a:srgbClr val="B89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微软雅黑" panose="020B0503020204020204" pitchFamily="34" charset="-122"/>
                <a:ea typeface="微软雅黑" panose="020B0503020204020204" pitchFamily="34" charset="-122"/>
              </a:rPr>
              <a:t>公司简介</a:t>
            </a:r>
            <a:endParaRPr lang="zh-CN" altLang="en-US" sz="2400" b="1" dirty="0">
              <a:latin typeface="微软雅黑" panose="020B0503020204020204" pitchFamily="34" charset="-122"/>
              <a:ea typeface="微软雅黑" panose="020B0503020204020204" pitchFamily="34" charset="-122"/>
            </a:endParaRPr>
          </a:p>
        </p:txBody>
      </p:sp>
      <p:pic>
        <p:nvPicPr>
          <p:cNvPr id="4098" name="Picture 2" descr="G:\新建文件夹\招聘设计\招聘宣传资料\照片\碧桂园-厂区形象照片\大门.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32" t="12920" b="25018"/>
          <a:stretch/>
        </p:blipFill>
        <p:spPr bwMode="auto">
          <a:xfrm>
            <a:off x="539552" y="1685527"/>
            <a:ext cx="8064896" cy="2895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矩形 12"/>
          <p:cNvSpPr/>
          <p:nvPr/>
        </p:nvSpPr>
        <p:spPr>
          <a:xfrm>
            <a:off x="683568" y="4653136"/>
            <a:ext cx="7848872" cy="1569660"/>
          </a:xfrm>
          <a:prstGeom prst="rect">
            <a:avLst/>
          </a:prstGeom>
        </p:spPr>
        <p:txBody>
          <a:bodyPr wrap="square">
            <a:spAutoFit/>
          </a:bodyPr>
          <a:lstStyle/>
          <a:p>
            <a:pPr indent="457200">
              <a:lnSpc>
                <a:spcPct val="120000"/>
              </a:lnSpc>
            </a:pPr>
            <a:r>
              <a:rPr lang="zh-CN" altLang="en-US" sz="2000" b="1" dirty="0">
                <a:latin typeface="微软雅黑" panose="020B0503020204020204" pitchFamily="34" charset="-122"/>
                <a:ea typeface="微软雅黑" panose="020B0503020204020204" pitchFamily="34" charset="-122"/>
              </a:rPr>
              <a:t>肇庆</a:t>
            </a:r>
            <a:r>
              <a:rPr lang="zh-CN" altLang="en-US" sz="2000" b="1" dirty="0" smtClean="0">
                <a:latin typeface="微软雅黑" panose="020B0503020204020204" pitchFamily="34" charset="-122"/>
                <a:ea typeface="微软雅黑" panose="020B0503020204020204" pitchFamily="34" charset="-122"/>
              </a:rPr>
              <a:t>市碧桂园现代</a:t>
            </a:r>
            <a:r>
              <a:rPr lang="zh-CN" altLang="en-US" sz="2000" b="1" dirty="0">
                <a:latin typeface="微软雅黑" panose="020B0503020204020204" pitchFamily="34" charset="-122"/>
                <a:ea typeface="微软雅黑" panose="020B0503020204020204" pitchFamily="34" charset="-122"/>
              </a:rPr>
              <a:t>家居有限公司</a:t>
            </a:r>
            <a:r>
              <a:rPr lang="zh-CN" altLang="en-US" sz="2000" dirty="0">
                <a:latin typeface="微软雅黑" panose="020B0503020204020204" pitchFamily="34" charset="-122"/>
                <a:ea typeface="微软雅黑" panose="020B0503020204020204" pitchFamily="34" charset="-122"/>
              </a:rPr>
              <a:t>成立于</a:t>
            </a:r>
            <a:r>
              <a:rPr lang="en-US" altLang="zh-CN" sz="2000" dirty="0">
                <a:latin typeface="微软雅黑" panose="020B0503020204020204" pitchFamily="34" charset="-122"/>
                <a:ea typeface="微软雅黑" panose="020B0503020204020204" pitchFamily="34" charset="-122"/>
              </a:rPr>
              <a:t>2007</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12</a:t>
            </a:r>
            <a:r>
              <a:rPr lang="zh-CN" altLang="en-US" sz="2000" dirty="0">
                <a:latin typeface="微软雅黑" panose="020B0503020204020204" pitchFamily="34" charset="-122"/>
                <a:ea typeface="微软雅黑" panose="020B0503020204020204" pitchFamily="34" charset="-122"/>
              </a:rPr>
              <a:t>月，由</a:t>
            </a:r>
            <a:r>
              <a:rPr lang="zh-CN" altLang="en-US" sz="2000" b="1" dirty="0">
                <a:solidFill>
                  <a:srgbClr val="FF0000"/>
                </a:solidFill>
                <a:latin typeface="微软雅黑" panose="020B0503020204020204" pitchFamily="34" charset="-122"/>
                <a:ea typeface="微软雅黑" panose="020B0503020204020204" pitchFamily="34" charset="-122"/>
              </a:rPr>
              <a:t>碧桂园集团</a:t>
            </a:r>
            <a:r>
              <a:rPr lang="zh-CN" altLang="en-US" sz="2000" dirty="0">
                <a:latin typeface="微软雅黑" panose="020B0503020204020204" pitchFamily="34" charset="-122"/>
                <a:ea typeface="微软雅黑" panose="020B0503020204020204" pitchFamily="34" charset="-122"/>
              </a:rPr>
              <a:t>投资兴建，隶属集团上市部分，公司位于肇庆市国家级高新技术产业开发区（大旺）临江工业园，占地面积约</a:t>
            </a:r>
            <a:r>
              <a:rPr lang="en-US" altLang="zh-CN" sz="2000" dirty="0" smtClean="0">
                <a:latin typeface="微软雅黑" panose="020B0503020204020204" pitchFamily="34" charset="-122"/>
                <a:ea typeface="微软雅黑" panose="020B0503020204020204" pitchFamily="34" charset="-122"/>
              </a:rPr>
              <a:t>960.64</a:t>
            </a:r>
            <a:r>
              <a:rPr lang="zh-CN" altLang="en-US" sz="2000" dirty="0">
                <a:latin typeface="微软雅黑" panose="020B0503020204020204" pitchFamily="34" charset="-122"/>
                <a:ea typeface="微软雅黑" panose="020B0503020204020204" pitchFamily="34" charset="-122"/>
              </a:rPr>
              <a:t>亩，正式量产为</a:t>
            </a:r>
            <a:r>
              <a:rPr lang="en-US" altLang="zh-CN" sz="2000" dirty="0">
                <a:latin typeface="微软雅黑" panose="020B0503020204020204" pitchFamily="34" charset="-122"/>
                <a:ea typeface="微软雅黑" panose="020B0503020204020204" pitchFamily="34" charset="-122"/>
              </a:rPr>
              <a:t>2012</a:t>
            </a:r>
            <a:r>
              <a:rPr lang="zh-CN" altLang="en-US" sz="2000" dirty="0">
                <a:latin typeface="微软雅黑" panose="020B0503020204020204" pitchFamily="34" charset="-122"/>
                <a:ea typeface="微软雅黑" panose="020B0503020204020204" pitchFamily="34" charset="-122"/>
              </a:rPr>
              <a:t>年，现有员工</a:t>
            </a:r>
            <a:r>
              <a:rPr lang="en-US" altLang="zh-CN" sz="2000" dirty="0">
                <a:latin typeface="微软雅黑" panose="020B0503020204020204" pitchFamily="34" charset="-122"/>
                <a:ea typeface="微软雅黑" panose="020B0503020204020204" pitchFamily="34" charset="-122"/>
              </a:rPr>
              <a:t>3100</a:t>
            </a:r>
            <a:r>
              <a:rPr lang="zh-CN" altLang="en-US" sz="2000" dirty="0">
                <a:latin typeface="微软雅黑" panose="020B0503020204020204" pitchFamily="34" charset="-122"/>
                <a:ea typeface="微软雅黑" panose="020B0503020204020204" pitchFamily="34" charset="-122"/>
              </a:rPr>
              <a:t>多人。</a:t>
            </a:r>
          </a:p>
        </p:txBody>
      </p:sp>
    </p:spTree>
    <p:extLst>
      <p:ext uri="{BB962C8B-B14F-4D97-AF65-F5344CB8AC3E}">
        <p14:creationId xmlns:p14="http://schemas.microsoft.com/office/powerpoint/2010/main" val="38389056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40</a:t>
            </a:fld>
            <a:endParaRPr lang="zh-CN" altLang="en-US"/>
          </a:p>
        </p:txBody>
      </p:sp>
      <p:graphicFrame>
        <p:nvGraphicFramePr>
          <p:cNvPr id="3" name="图示 2"/>
          <p:cNvGraphicFramePr/>
          <p:nvPr>
            <p:extLst>
              <p:ext uri="{D42A27DB-BD31-4B8C-83A1-F6EECF244321}">
                <p14:modId xmlns:p14="http://schemas.microsoft.com/office/powerpoint/2010/main" val="1020157662"/>
              </p:ext>
            </p:extLst>
          </p:nvPr>
        </p:nvGraphicFramePr>
        <p:xfrm>
          <a:off x="1115616" y="980728"/>
          <a:ext cx="7056784" cy="5256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44715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41</a:t>
            </a:fld>
            <a:endParaRPr lang="zh-CN" altLang="en-US"/>
          </a:p>
        </p:txBody>
      </p:sp>
      <p:graphicFrame>
        <p:nvGraphicFramePr>
          <p:cNvPr id="19" name="图示 18"/>
          <p:cNvGraphicFramePr/>
          <p:nvPr>
            <p:extLst>
              <p:ext uri="{D42A27DB-BD31-4B8C-83A1-F6EECF244321}">
                <p14:modId xmlns:p14="http://schemas.microsoft.com/office/powerpoint/2010/main" val="579665148"/>
              </p:ext>
            </p:extLst>
          </p:nvPr>
        </p:nvGraphicFramePr>
        <p:xfrm>
          <a:off x="539750" y="1397000"/>
          <a:ext cx="8064500" cy="505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矩形 6"/>
          <p:cNvSpPr>
            <a:spLocks noChangeArrowheads="1"/>
          </p:cNvSpPr>
          <p:nvPr/>
        </p:nvSpPr>
        <p:spPr bwMode="auto">
          <a:xfrm>
            <a:off x="535598" y="1196752"/>
            <a:ext cx="1722438" cy="461963"/>
          </a:xfrm>
          <a:prstGeom prst="rect">
            <a:avLst/>
          </a:prstGeom>
          <a:solidFill>
            <a:srgbClr val="00889F"/>
          </a:solidFill>
          <a:ln>
            <a:noFill/>
          </a:ln>
        </p:spPr>
        <p:txBody>
          <a:bodyPr wrap="none">
            <a:spAutoFit/>
          </a:bodyPr>
          <a:lstStyle/>
          <a:p>
            <a:pPr algn="ctr"/>
            <a:r>
              <a:rPr lang="zh-CN" altLang="en-US" sz="2400" b="1" dirty="0">
                <a:solidFill>
                  <a:schemeClr val="bg1"/>
                </a:solidFill>
                <a:latin typeface="微软雅黑" pitchFamily="34" charset="-122"/>
                <a:ea typeface="微软雅黑" pitchFamily="34" charset="-122"/>
              </a:rPr>
              <a:t>招聘流程</a:t>
            </a:r>
            <a:r>
              <a:rPr lang="zh-CN" altLang="zh-CN" sz="2400" b="1" dirty="0">
                <a:solidFill>
                  <a:schemeClr val="bg1"/>
                </a:solidFill>
                <a:latin typeface="微软雅黑" pitchFamily="34" charset="-122"/>
                <a:ea typeface="微软雅黑" pitchFamily="34" charset="-122"/>
              </a:rPr>
              <a:t>：</a:t>
            </a:r>
            <a:endParaRPr lang="zh-CN" altLang="zh-CN" sz="24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7944444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42</a:t>
            </a:fld>
            <a:endParaRPr lang="zh-CN" altLang="en-US"/>
          </a:p>
        </p:txBody>
      </p:sp>
      <p:pic>
        <p:nvPicPr>
          <p:cNvPr id="2050" name="Picture 2" descr="线路图20131224"/>
          <p:cNvPicPr>
            <a:picLocks noChangeAspect="1" noChangeArrowheads="1"/>
          </p:cNvPicPr>
          <p:nvPr/>
        </p:nvPicPr>
        <p:blipFill>
          <a:blip r:embed="rId2" cstate="print">
            <a:lum bright="-6000" contrast="6000"/>
            <a:extLst>
              <a:ext uri="{28A0092B-C50C-407E-A947-70E740481C1C}">
                <a14:useLocalDpi xmlns:a14="http://schemas.microsoft.com/office/drawing/2010/main" val="0"/>
              </a:ext>
            </a:extLst>
          </a:blip>
          <a:srcRect/>
          <a:stretch>
            <a:fillRect/>
          </a:stretch>
        </p:blipFill>
        <p:spPr bwMode="auto">
          <a:xfrm>
            <a:off x="491055" y="1268760"/>
            <a:ext cx="7396260"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2633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43</a:t>
            </a:fld>
            <a:endParaRPr lang="zh-CN" altLang="en-US"/>
          </a:p>
        </p:txBody>
      </p:sp>
      <p:sp>
        <p:nvSpPr>
          <p:cNvPr id="4" name="矩形 3"/>
          <p:cNvSpPr/>
          <p:nvPr/>
        </p:nvSpPr>
        <p:spPr>
          <a:xfrm>
            <a:off x="539750" y="980728"/>
            <a:ext cx="5832450" cy="1532727"/>
          </a:xfrm>
          <a:prstGeom prst="rect">
            <a:avLst/>
          </a:prstGeom>
          <a:solidFill>
            <a:srgbClr val="00889F"/>
          </a:solidFill>
        </p:spPr>
        <p:txBody>
          <a:bodyPr wrap="square">
            <a:spAutoFit/>
          </a:bodyPr>
          <a:lstStyle/>
          <a:p>
            <a:pPr>
              <a:lnSpc>
                <a:spcPct val="130000"/>
              </a:lnSpc>
            </a:pPr>
            <a:r>
              <a:rPr lang="zh-CN" altLang="en-US" dirty="0">
                <a:solidFill>
                  <a:schemeClr val="bg1"/>
                </a:solidFill>
                <a:latin typeface="微软雅黑" panose="020B0503020204020204" pitchFamily="34" charset="-122"/>
                <a:ea typeface="微软雅黑" panose="020B0503020204020204" pitchFamily="34" charset="-122"/>
              </a:rPr>
              <a:t>地    址： 广东省肇庆市大旺高新技术开发区临江工业园</a:t>
            </a:r>
          </a:p>
          <a:p>
            <a:pPr>
              <a:lnSpc>
                <a:spcPct val="130000"/>
              </a:lnSpc>
            </a:pPr>
            <a:r>
              <a:rPr lang="zh-CN" altLang="en-US" dirty="0">
                <a:solidFill>
                  <a:schemeClr val="bg1"/>
                </a:solidFill>
                <a:latin typeface="微软雅黑" panose="020B0503020204020204" pitchFamily="34" charset="-122"/>
                <a:ea typeface="微软雅黑" panose="020B0503020204020204" pitchFamily="34" charset="-122"/>
              </a:rPr>
              <a:t>网    址：</a:t>
            </a:r>
            <a:r>
              <a:rPr lang="en-US" altLang="zh-CN" dirty="0">
                <a:solidFill>
                  <a:schemeClr val="bg1"/>
                </a:solidFill>
                <a:latin typeface="微软雅黑" panose="020B0503020204020204" pitchFamily="34" charset="-122"/>
                <a:ea typeface="微软雅黑" panose="020B0503020204020204" pitchFamily="34" charset="-122"/>
              </a:rPr>
              <a:t>www.modernjj.com   </a:t>
            </a:r>
          </a:p>
          <a:p>
            <a:pPr>
              <a:lnSpc>
                <a:spcPct val="130000"/>
              </a:lnSpc>
            </a:pPr>
            <a:r>
              <a:rPr lang="zh-CN" altLang="en-US" dirty="0">
                <a:solidFill>
                  <a:schemeClr val="bg1"/>
                </a:solidFill>
                <a:latin typeface="微软雅黑" panose="020B0503020204020204" pitchFamily="34" charset="-122"/>
                <a:ea typeface="微软雅黑" panose="020B0503020204020204" pitchFamily="34" charset="-122"/>
              </a:rPr>
              <a:t>联系人：陈小姐     电话：</a:t>
            </a:r>
            <a:r>
              <a:rPr lang="en-US" altLang="zh-CN" dirty="0">
                <a:solidFill>
                  <a:schemeClr val="bg1"/>
                </a:solidFill>
                <a:latin typeface="微软雅黑" panose="020B0503020204020204" pitchFamily="34" charset="-122"/>
                <a:ea typeface="微软雅黑" panose="020B0503020204020204" pitchFamily="34" charset="-122"/>
              </a:rPr>
              <a:t>0758-3103290      </a:t>
            </a:r>
            <a:r>
              <a:rPr lang="zh-CN" altLang="en-US" dirty="0">
                <a:solidFill>
                  <a:schemeClr val="bg1"/>
                </a:solidFill>
                <a:latin typeface="微软雅黑" panose="020B0503020204020204" pitchFamily="34" charset="-122"/>
                <a:ea typeface="微软雅黑" panose="020B0503020204020204" pitchFamily="34" charset="-122"/>
              </a:rPr>
              <a:t>邮箱：</a:t>
            </a:r>
            <a:r>
              <a:rPr lang="en-US" altLang="zh-CN" dirty="0" smtClean="0">
                <a:solidFill>
                  <a:schemeClr val="bg1"/>
                </a:solidFill>
                <a:latin typeface="微软雅黑" panose="020B0503020204020204" pitchFamily="34" charset="-122"/>
                <a:ea typeface="微软雅黑" panose="020B0503020204020204" pitchFamily="34" charset="-122"/>
              </a:rPr>
              <a:t>chenyongxing@countrygarden.com.cn</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10242" name="Picture 2" descr="D:\RTX\左百泉\现代筑美家居二维码.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3761888"/>
            <a:ext cx="2492896" cy="2492896"/>
          </a:xfrm>
          <a:prstGeom prst="rect">
            <a:avLst/>
          </a:prstGeom>
          <a:noFill/>
          <a:extLst>
            <a:ext uri="{909E8E84-426E-40DD-AFC4-6F175D3DCCD1}">
              <a14:hiddenFill xmlns:a14="http://schemas.microsoft.com/office/drawing/2010/main">
                <a:solidFill>
                  <a:srgbClr val="FFFFFF"/>
                </a:solidFill>
              </a14:hiddenFill>
            </a:ext>
          </a:extLst>
        </p:spPr>
      </p:pic>
      <p:sp>
        <p:nvSpPr>
          <p:cNvPr id="7" name="副标题 2"/>
          <p:cNvSpPr txBox="1">
            <a:spLocks/>
          </p:cNvSpPr>
          <p:nvPr/>
        </p:nvSpPr>
        <p:spPr>
          <a:xfrm>
            <a:off x="572534" y="4365625"/>
            <a:ext cx="4876800" cy="533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4400" b="1" dirty="0" smtClean="0">
                <a:solidFill>
                  <a:srgbClr val="00889F"/>
                </a:solidFill>
                <a:latin typeface="微软雅黑" pitchFamily="34" charset="-122"/>
                <a:ea typeface="微软雅黑" pitchFamily="34" charset="-122"/>
              </a:rPr>
              <a:t>欢迎您的加入！</a:t>
            </a:r>
          </a:p>
        </p:txBody>
      </p:sp>
    </p:spTree>
    <p:extLst>
      <p:ext uri="{BB962C8B-B14F-4D97-AF65-F5344CB8AC3E}">
        <p14:creationId xmlns:p14="http://schemas.microsoft.com/office/powerpoint/2010/main" val="25153265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11266" name="Picture 2" descr="D:\RTX\左百泉\厂区规划鸟瞰（定版）201406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84336"/>
            <a:ext cx="9144000" cy="56166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537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14338" name="Picture 2" descr="D:\桌面转移资料\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196752"/>
            <a:ext cx="7560000" cy="472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599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7</a:t>
            </a:fld>
            <a:endParaRPr lang="zh-CN" altLang="en-US"/>
          </a:p>
        </p:txBody>
      </p:sp>
      <p:grpSp>
        <p:nvGrpSpPr>
          <p:cNvPr id="87" name="组合 86"/>
          <p:cNvGrpSpPr/>
          <p:nvPr/>
        </p:nvGrpSpPr>
        <p:grpSpPr>
          <a:xfrm>
            <a:off x="179513" y="1772816"/>
            <a:ext cx="8931322" cy="3600399"/>
            <a:chOff x="179513" y="1772816"/>
            <a:chExt cx="8931322" cy="3600399"/>
          </a:xfrm>
        </p:grpSpPr>
        <p:cxnSp>
          <p:nvCxnSpPr>
            <p:cNvPr id="88" name="直接连接符 87"/>
            <p:cNvCxnSpPr/>
            <p:nvPr/>
          </p:nvCxnSpPr>
          <p:spPr>
            <a:xfrm>
              <a:off x="3635896" y="3212976"/>
              <a:ext cx="0" cy="100176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79513" y="4365625"/>
              <a:ext cx="8856983" cy="1007590"/>
              <a:chOff x="179512" y="4192264"/>
              <a:chExt cx="10695621" cy="1180952"/>
            </a:xfrm>
          </p:grpSpPr>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221088"/>
                <a:ext cx="2652593" cy="112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5" y="4194916"/>
                <a:ext cx="2808312" cy="116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8011" y="4220402"/>
                <a:ext cx="186158" cy="113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221088"/>
                <a:ext cx="188170" cy="1142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0300" y="4192264"/>
                <a:ext cx="1368152" cy="11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765" y="4221088"/>
                <a:ext cx="1222937"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0512" y="4221088"/>
                <a:ext cx="1160140"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00532" y="4221088"/>
                <a:ext cx="194616"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80516" y="4221088"/>
                <a:ext cx="194617"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44"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8470" y="3429000"/>
              <a:ext cx="790166" cy="49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1920" y="2636913"/>
              <a:ext cx="764282"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1918" y="1772816"/>
              <a:ext cx="2339250" cy="74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组合 23"/>
            <p:cNvGrpSpPr/>
            <p:nvPr/>
          </p:nvGrpSpPr>
          <p:grpSpPr>
            <a:xfrm>
              <a:off x="251520" y="3212976"/>
              <a:ext cx="2053307" cy="1168524"/>
              <a:chOff x="251520" y="3212976"/>
              <a:chExt cx="2053307" cy="1168524"/>
            </a:xfrm>
          </p:grpSpPr>
          <p:cxnSp>
            <p:nvCxnSpPr>
              <p:cNvPr id="39" name="直接连接符 38"/>
              <p:cNvCxnSpPr/>
              <p:nvPr/>
            </p:nvCxnSpPr>
            <p:spPr>
              <a:xfrm>
                <a:off x="2304827"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51520" y="4221088"/>
                <a:ext cx="205012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2104678"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888654"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26022"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387773"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171749" y="3212976"/>
                <a:ext cx="0" cy="11685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912292"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686743"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58019"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251520"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 name="直接连接符 68"/>
            <p:cNvCxnSpPr/>
            <p:nvPr/>
          </p:nvCxnSpPr>
          <p:spPr>
            <a:xfrm>
              <a:off x="4724524"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2582293" y="4208388"/>
              <a:ext cx="213372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4524375"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4270227"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4007595"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3769346"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3502522" y="4221088"/>
              <a:ext cx="0" cy="1477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3281165"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3042916"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2814192"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2582293"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5107806" y="2406918"/>
              <a:ext cx="0" cy="1800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001890" y="4208388"/>
              <a:ext cx="2181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5220072"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5000873"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p:nvGrpSpPr>
          <p:grpSpPr>
            <a:xfrm>
              <a:off x="5425048" y="3212976"/>
              <a:ext cx="947152" cy="1138044"/>
              <a:chOff x="5425048" y="3212976"/>
              <a:chExt cx="947152" cy="1138044"/>
            </a:xfrm>
          </p:grpSpPr>
          <p:cxnSp>
            <p:nvCxnSpPr>
              <p:cNvPr id="107" name="直接连接符 106"/>
              <p:cNvCxnSpPr/>
              <p:nvPr/>
            </p:nvCxnSpPr>
            <p:spPr>
              <a:xfrm>
                <a:off x="5905991" y="3212976"/>
                <a:ext cx="0" cy="113804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5425048" y="4190608"/>
                <a:ext cx="94715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6131540" y="419060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5677267" y="419060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5425048" y="419060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6372200" y="419060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组合 51"/>
            <p:cNvGrpSpPr/>
            <p:nvPr/>
          </p:nvGrpSpPr>
          <p:grpSpPr>
            <a:xfrm>
              <a:off x="6561301" y="3212976"/>
              <a:ext cx="901814" cy="1176144"/>
              <a:chOff x="6561301" y="3212976"/>
              <a:chExt cx="901814" cy="1176144"/>
            </a:xfrm>
          </p:grpSpPr>
          <p:cxnSp>
            <p:nvCxnSpPr>
              <p:cNvPr id="102" name="直接连接符 101"/>
              <p:cNvCxnSpPr/>
              <p:nvPr/>
            </p:nvCxnSpPr>
            <p:spPr>
              <a:xfrm>
                <a:off x="7031702" y="3212976"/>
                <a:ext cx="0" cy="11685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7463115" y="421346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7240106" y="422870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6814790"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6561301"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6565364" y="4213468"/>
                <a:ext cx="8869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组合 120"/>
            <p:cNvGrpSpPr/>
            <p:nvPr/>
          </p:nvGrpSpPr>
          <p:grpSpPr>
            <a:xfrm>
              <a:off x="7687776" y="3212976"/>
              <a:ext cx="848474" cy="1176144"/>
              <a:chOff x="6561301" y="3212976"/>
              <a:chExt cx="848474" cy="1176144"/>
            </a:xfrm>
          </p:grpSpPr>
          <p:cxnSp>
            <p:nvCxnSpPr>
              <p:cNvPr id="122" name="直接连接符 121"/>
              <p:cNvCxnSpPr/>
              <p:nvPr/>
            </p:nvCxnSpPr>
            <p:spPr>
              <a:xfrm>
                <a:off x="7409775" y="421346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7194386" y="422870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6993602" y="3212976"/>
                <a:ext cx="0" cy="11685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6799550"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6561301" y="42210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6565364" y="4213468"/>
                <a:ext cx="84060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0" name="直接连接符 129"/>
            <p:cNvCxnSpPr/>
            <p:nvPr/>
          </p:nvCxnSpPr>
          <p:spPr>
            <a:xfrm>
              <a:off x="8731066" y="4208388"/>
              <a:ext cx="2181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8949248"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8730049" y="4208388"/>
              <a:ext cx="0" cy="1604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8820472" y="3212976"/>
              <a:ext cx="0" cy="99414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187624" y="3212976"/>
              <a:ext cx="76328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34"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134" y="3429000"/>
              <a:ext cx="790166" cy="49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19916" y="3450563"/>
              <a:ext cx="756000" cy="477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41564" y="3450563"/>
              <a:ext cx="756000" cy="477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75964" y="3487011"/>
              <a:ext cx="756903" cy="44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62466" y="3501006"/>
              <a:ext cx="648369" cy="42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5" name="矩形 144"/>
          <p:cNvSpPr/>
          <p:nvPr/>
        </p:nvSpPr>
        <p:spPr>
          <a:xfrm>
            <a:off x="611560" y="980728"/>
            <a:ext cx="2160240" cy="432048"/>
          </a:xfrm>
          <a:prstGeom prst="rect">
            <a:avLst/>
          </a:prstGeom>
          <a:solidFill>
            <a:srgbClr val="B89D50"/>
          </a:solidFill>
          <a:ln>
            <a:solidFill>
              <a:srgbClr val="B89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微软雅黑" panose="020B0503020204020204" pitchFamily="34" charset="-122"/>
                <a:ea typeface="微软雅黑" panose="020B0503020204020204" pitchFamily="34" charset="-122"/>
              </a:rPr>
              <a:t>组织架构</a:t>
            </a:r>
            <a:endParaRPr lang="zh-CN" alt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550581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560" y="980728"/>
            <a:ext cx="2160240" cy="432048"/>
          </a:xfrm>
          <a:prstGeom prst="rect">
            <a:avLst/>
          </a:prstGeom>
          <a:solidFill>
            <a:srgbClr val="B89D50"/>
          </a:solidFill>
          <a:ln>
            <a:solidFill>
              <a:srgbClr val="B89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微软雅黑" panose="020B0503020204020204" pitchFamily="34" charset="-122"/>
                <a:ea typeface="微软雅黑" panose="020B0503020204020204" pitchFamily="34" charset="-122"/>
              </a:rPr>
              <a:t>公司荣誉</a:t>
            </a:r>
            <a:endParaRPr lang="zh-CN" altLang="en-US" sz="2400" b="1" dirty="0">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6146" name="Picture 2" descr="d:\users\zuobaiquan\appdata\roaming\360se6\User Data\temp\web3_1441081784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696" y="4364120"/>
            <a:ext cx="2664296" cy="18736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0" name="Picture 6" descr="d:\users\zuobaiquan\appdata\roaming\360se6\User Data\temp\web3_1441851780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808" y="4377817"/>
            <a:ext cx="2592288" cy="18599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2" name="Picture 8" descr="d:\users\zuobaiquan\appdata\roaming\360se6\User Data\temp\web3_1441080013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916832"/>
            <a:ext cx="2952750" cy="206692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d:\users\zuobaiquan\appdata\roaming\360se6\User Data\temp\web3_1442284222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960" y="4377818"/>
            <a:ext cx="2664296" cy="18716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6" name="Picture 12" descr="d:\users\zuobaiquan\appdata\roaming\360se6\User Data\temp\web3_14422841719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1917976"/>
            <a:ext cx="3096766" cy="208708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连接符 5"/>
          <p:cNvCxnSpPr/>
          <p:nvPr/>
        </p:nvCxnSpPr>
        <p:spPr>
          <a:xfrm>
            <a:off x="0" y="4365625"/>
            <a:ext cx="10188624" cy="0"/>
          </a:xfrm>
          <a:prstGeom prst="line">
            <a:avLst/>
          </a:prstGeom>
          <a:ln w="3175">
            <a:solidFill>
              <a:srgbClr val="B89D5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6262561"/>
            <a:ext cx="10188624" cy="0"/>
          </a:xfrm>
          <a:prstGeom prst="line">
            <a:avLst/>
          </a:prstGeom>
          <a:ln w="3175">
            <a:solidFill>
              <a:srgbClr val="B89D5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144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864903"/>
            <a:ext cx="8064500" cy="32202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611560" y="980728"/>
            <a:ext cx="2160240" cy="432048"/>
          </a:xfrm>
          <a:prstGeom prst="rect">
            <a:avLst/>
          </a:prstGeom>
          <a:solidFill>
            <a:srgbClr val="B89D50"/>
          </a:solidFill>
          <a:ln>
            <a:solidFill>
              <a:srgbClr val="B89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微软雅黑" panose="020B0503020204020204" pitchFamily="34" charset="-122"/>
                <a:ea typeface="微软雅黑" panose="020B0503020204020204" pitchFamily="34" charset="-122"/>
              </a:rPr>
              <a:t>发展历程</a:t>
            </a:r>
            <a:endParaRPr lang="zh-CN" alt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17997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1549</TotalTime>
  <Words>1408</Words>
  <Application>Microsoft Office PowerPoint</Application>
  <PresentationFormat>全屏显示(4:3)</PresentationFormat>
  <Paragraphs>308</Paragraphs>
  <Slides>43</Slides>
  <Notes>0</Notes>
  <HiddenSlides>0</HiddenSlides>
  <MMClips>0</MMClips>
  <ScaleCrop>false</ScaleCrop>
  <HeadingPairs>
    <vt:vector size="4" baseType="variant">
      <vt:variant>
        <vt:lpstr>主题</vt:lpstr>
      </vt:variant>
      <vt:variant>
        <vt:i4>1</vt:i4>
      </vt:variant>
      <vt:variant>
        <vt:lpstr>幻灯片标题</vt:lpstr>
      </vt:variant>
      <vt:variant>
        <vt:i4>43</vt:i4>
      </vt:variant>
    </vt:vector>
  </HeadingPairs>
  <TitlesOfParts>
    <vt:vector size="44"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左百泉</dc:creator>
  <cp:lastModifiedBy>左百泉</cp:lastModifiedBy>
  <cp:revision>59</cp:revision>
  <dcterms:created xsi:type="dcterms:W3CDTF">2015-10-28T00:31:41Z</dcterms:created>
  <dcterms:modified xsi:type="dcterms:W3CDTF">2016-05-30T02:42:52Z</dcterms:modified>
</cp:coreProperties>
</file>